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580" r:id="rId2"/>
    <p:sldId id="513" r:id="rId3"/>
    <p:sldId id="514" r:id="rId4"/>
    <p:sldId id="515" r:id="rId5"/>
    <p:sldId id="516" r:id="rId6"/>
    <p:sldId id="517" r:id="rId7"/>
    <p:sldId id="518" r:id="rId8"/>
    <p:sldId id="519" r:id="rId9"/>
    <p:sldId id="579" r:id="rId10"/>
    <p:sldId id="521" r:id="rId11"/>
    <p:sldId id="522" r:id="rId12"/>
    <p:sldId id="523" r:id="rId13"/>
    <p:sldId id="524" r:id="rId14"/>
    <p:sldId id="578" r:id="rId15"/>
    <p:sldId id="525" r:id="rId16"/>
    <p:sldId id="526" r:id="rId17"/>
    <p:sldId id="528" r:id="rId18"/>
    <p:sldId id="529" r:id="rId19"/>
    <p:sldId id="530" r:id="rId20"/>
    <p:sldId id="531" r:id="rId21"/>
    <p:sldId id="532" r:id="rId22"/>
    <p:sldId id="533" r:id="rId23"/>
    <p:sldId id="534" r:id="rId24"/>
    <p:sldId id="535" r:id="rId25"/>
    <p:sldId id="536" r:id="rId26"/>
    <p:sldId id="537" r:id="rId27"/>
    <p:sldId id="538" r:id="rId28"/>
    <p:sldId id="539" r:id="rId29"/>
    <p:sldId id="540" r:id="rId30"/>
    <p:sldId id="541" r:id="rId31"/>
    <p:sldId id="542" r:id="rId32"/>
    <p:sldId id="543" r:id="rId33"/>
    <p:sldId id="544" r:id="rId34"/>
    <p:sldId id="545" r:id="rId35"/>
    <p:sldId id="546" r:id="rId36"/>
  </p:sldIdLst>
  <p:sldSz cx="9144000" cy="5718175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E83320"/>
    <a:srgbClr val="FFCC66"/>
    <a:srgbClr val="FFCCFF"/>
    <a:srgbClr val="B66F06"/>
    <a:srgbClr val="000000"/>
    <a:srgbClr val="BBE0E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 autoAdjust="0"/>
    <p:restoredTop sz="88708" autoAdjust="0"/>
  </p:normalViewPr>
  <p:slideViewPr>
    <p:cSldViewPr snapToGrid="0">
      <p:cViewPr>
        <p:scale>
          <a:sx n="90" d="100"/>
          <a:sy n="90" d="100"/>
        </p:scale>
        <p:origin x="-2124" y="-600"/>
      </p:cViewPr>
      <p:guideLst>
        <p:guide orient="horz" pos="180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a typeface="新細明體" pitchFamily="18" charset="-120"/>
              </a:defRPr>
            </a:lvl1pPr>
          </a:lstStyle>
          <a:p>
            <a:pPr>
              <a:defRPr/>
            </a:pPr>
            <a:fld id="{55B43007-E185-4681-A0A2-BDE78249B388}" type="datetimeFigureOut">
              <a:rPr lang="zh-TW" altLang="en-US"/>
              <a:pPr>
                <a:defRPr/>
              </a:pPr>
              <a:t>2017/1/14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685800"/>
            <a:ext cx="5483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a typeface="新細明體" pitchFamily="18" charset="-120"/>
              </a:defRPr>
            </a:lvl1pPr>
          </a:lstStyle>
          <a:p>
            <a:pPr>
              <a:defRPr/>
            </a:pPr>
            <a:fld id="{AF42A78B-B83E-4CEE-9EB0-483C69415EC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43834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776342"/>
            <a:ext cx="7772400" cy="122570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240299"/>
            <a:ext cx="6400800" cy="1461311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73233-8910-4FAB-BBF2-8972FA4A855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7680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4E408-0074-4FBC-8C89-3E84042592D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7482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28993"/>
            <a:ext cx="2057400" cy="487898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28993"/>
            <a:ext cx="6019800" cy="487898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4711E-40A3-48A3-9110-A4E38EE1D03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86620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1CBDF-C03A-48EF-ADDF-102AAC86F2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7433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674458"/>
            <a:ext cx="7772400" cy="113569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423606"/>
            <a:ext cx="7772400" cy="125085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6406D-68C0-40C6-9797-FE8069A3C6D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26633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334241"/>
            <a:ext cx="4038600" cy="37737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334241"/>
            <a:ext cx="4038600" cy="37737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EE84-4205-4889-ADEF-C86E73F4591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05444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79972"/>
            <a:ext cx="4040188" cy="5334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813403"/>
            <a:ext cx="4040188" cy="32945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7" y="1279972"/>
            <a:ext cx="4041775" cy="5334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7" y="1813403"/>
            <a:ext cx="4041775" cy="32945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5F4F5-A95D-483F-9234-D91A851B736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08884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83479-243F-4660-923D-D5F5DA85041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49820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30251-D2C1-4C30-8756-60D449076A4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3163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27669"/>
            <a:ext cx="3008313" cy="9689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27668"/>
            <a:ext cx="5111750" cy="48803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196582"/>
            <a:ext cx="3008313" cy="39113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26620-8554-4E08-B8E9-85358DAA5E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283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002723"/>
            <a:ext cx="5486400" cy="47254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510930"/>
            <a:ext cx="5486400" cy="34309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475267"/>
            <a:ext cx="5486400" cy="671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A0CAE-5B69-4BB3-9740-DCC0C885D60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8621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7000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fld id="{1ADFA067-FA0C-4728-8CEA-67DA6CE322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2627314" y="36533"/>
            <a:ext cx="4103687" cy="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zh-TW" altLang="en-US" sz="7200">
                <a:latin typeface="標楷體" pitchFamily="65" charset="-120"/>
                <a:ea typeface="標楷體" pitchFamily="65" charset="-120"/>
              </a:rPr>
              <a:t>課堂紀律</a:t>
            </a:r>
          </a:p>
        </p:txBody>
      </p:sp>
      <p:sp>
        <p:nvSpPr>
          <p:cNvPr id="30723" name="矩形 1"/>
          <p:cNvSpPr>
            <a:spLocks noChangeArrowheads="1"/>
          </p:cNvSpPr>
          <p:nvPr/>
        </p:nvSpPr>
        <p:spPr bwMode="auto">
          <a:xfrm>
            <a:off x="785814" y="1073747"/>
            <a:ext cx="7858125" cy="28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3200">
                <a:latin typeface="標楷體" pitchFamily="65" charset="-120"/>
                <a:ea typeface="標楷體" pitchFamily="65" charset="-120"/>
              </a:rPr>
              <a:t>不要睡覺，如果真要睡，</a:t>
            </a:r>
            <a:r>
              <a:rPr lang="zh-TW" altLang="en-US" sz="3600" u="sng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請不要閉上眼睛</a:t>
            </a:r>
            <a:r>
              <a:rPr lang="zh-TW" altLang="en-US" sz="320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r>
              <a:rPr lang="zh-TW" altLang="en-US" sz="3200">
                <a:latin typeface="標楷體" pitchFamily="65" charset="-120"/>
                <a:ea typeface="標楷體" pitchFamily="65" charset="-120"/>
              </a:rPr>
              <a:t>不要嬉鬧，如果真要鬧，</a:t>
            </a:r>
            <a:r>
              <a:rPr lang="zh-TW" altLang="en-US" sz="3600" u="sng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請不要發出聲音</a:t>
            </a:r>
            <a:r>
              <a:rPr lang="zh-TW" altLang="en-US" sz="320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r>
              <a:rPr lang="zh-TW" altLang="en-US" sz="3200">
                <a:latin typeface="標楷體" pitchFamily="65" charset="-120"/>
                <a:ea typeface="標楷體" pitchFamily="65" charset="-120"/>
              </a:rPr>
              <a:t>專心聽講，如果無法專心，每節下課後請至教官室由教官親自輔導教學</a:t>
            </a:r>
            <a:r>
              <a:rPr lang="en-US" altLang="zh-TW" sz="3200">
                <a:latin typeface="標楷體" pitchFamily="65" charset="-120"/>
                <a:ea typeface="標楷體" pitchFamily="65" charset="-120"/>
              </a:rPr>
              <a:t>﹍</a:t>
            </a:r>
            <a:r>
              <a:rPr lang="zh-TW" altLang="en-US" sz="3600" u="sng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畢竟和大家共同學習，是教官的責任。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4" y="3859769"/>
            <a:ext cx="4071937" cy="185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343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230831" y="1770267"/>
            <a:ext cx="8394554" cy="2951858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41989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0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41996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7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P9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95275" y="1876425"/>
            <a:ext cx="8239125" cy="27432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82588" y="2190750"/>
            <a:ext cx="8113712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取下彈匣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轉槍面向左，左手握槍重心，右手掌心向外，四指（併攏）在上握住彈匣，拇指壓彈匣卡榫，將彈匣向右取出；檢查彈匣內有無子彈，食指壓托彈鈑檢查是否正常。</a:t>
            </a:r>
          </a:p>
        </p:txBody>
      </p:sp>
      <p:pic>
        <p:nvPicPr>
          <p:cNvPr id="41994" name="圖片 16" descr="螢幕擷取-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1317625"/>
            <a:ext cx="4275137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圖片 17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388">
            <a:off x="171450" y="979488"/>
            <a:ext cx="23145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1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43015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6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P10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1" t="40852" r="12256" b="8788"/>
          <a:stretch>
            <a:fillRect/>
          </a:stretch>
        </p:blipFill>
        <p:spPr bwMode="auto">
          <a:xfrm>
            <a:off x="787400" y="1425575"/>
            <a:ext cx="789305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圖片 13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388">
            <a:off x="171450" y="979488"/>
            <a:ext cx="23145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230831" y="1770266"/>
            <a:ext cx="8394554" cy="3634247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44037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8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44044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5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P11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95275" y="1876425"/>
            <a:ext cx="8239125" cy="340042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92113" y="1984375"/>
            <a:ext cx="8113712" cy="31083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 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取下彈術背帶</a:t>
            </a:r>
            <a:endParaRPr lang="en-US" altLang="zh-TW" sz="28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defRPr/>
            </a:pP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右手食、拇指將前背帶環上之背帶環扣向內</a:t>
            </a: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按壓，使背帶環扣脫離背帶環。</a:t>
            </a:r>
          </a:p>
          <a:p>
            <a:pPr marL="514350" indent="-514350">
              <a:defRPr/>
            </a:pP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左手反握握把， 右手用力拉起定位控制片，</a:t>
            </a: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使槍托卡榫脫離複進簧導管凹槽，旋轉定位</a:t>
            </a: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控制片成</a:t>
            </a: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90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度，握住槍托後端，向後取出槍</a:t>
            </a:r>
            <a:endParaRPr lang="en-US" altLang="zh-TW" sz="28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  托 及戰術背帶。</a:t>
            </a:r>
          </a:p>
        </p:txBody>
      </p:sp>
      <p:pic>
        <p:nvPicPr>
          <p:cNvPr id="44042" name="圖片 13" descr="螢幕擷取-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1317625"/>
            <a:ext cx="4275137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圖片 17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388">
            <a:off x="171450" y="979488"/>
            <a:ext cx="23145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59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45063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4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P12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15678" r="12663" b="17535"/>
          <a:stretch>
            <a:fillRect/>
          </a:stretch>
        </p:blipFill>
        <p:spPr bwMode="auto">
          <a:xfrm>
            <a:off x="1473200" y="1746250"/>
            <a:ext cx="630555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圖片 9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388">
            <a:off x="171450" y="979488"/>
            <a:ext cx="23145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83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46087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8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P13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pic>
        <p:nvPicPr>
          <p:cNvPr id="46085" name="圖片 13" descr="螢幕擷取-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t="19044" r="7083" b="17142"/>
          <a:stretch>
            <a:fillRect/>
          </a:stretch>
        </p:blipFill>
        <p:spPr bwMode="auto">
          <a:xfrm>
            <a:off x="0" y="1724025"/>
            <a:ext cx="9043988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圖片 9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388">
            <a:off x="171450" y="979488"/>
            <a:ext cx="23145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230831" y="1756618"/>
            <a:ext cx="8394554" cy="3739307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47109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10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47116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7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P14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95275" y="1876425"/>
            <a:ext cx="8239125" cy="353377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47113" name="圖片 14" descr="螢幕擷取-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1317625"/>
            <a:ext cx="4275137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圖片 16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388">
            <a:off x="171450" y="979488"/>
            <a:ext cx="23145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73063" y="2127250"/>
            <a:ext cx="8113712" cy="31083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3 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取出傳動機構部</a:t>
            </a:r>
            <a:endParaRPr lang="en-US" altLang="zh-TW" sz="28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defRPr/>
            </a:pP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在手移握槍重心，轉槍面向右，右手拇、食指先按壓傳動機構定位銷，再順時針旋轉</a:t>
            </a: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180 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度，使定位銷「Ｆ」字樣朝下。</a:t>
            </a:r>
          </a:p>
          <a:p>
            <a:pPr marL="514350" indent="-514350">
              <a:defRPr/>
            </a:pP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逆時針旋轉傳動機構前端圓孔</a:t>
            </a: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180 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度，使瓦斯筒平口朝槍管，右手拇、食指捏住傳動機構前端，向上抽取傳動機構。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131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48135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6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P15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pic>
        <p:nvPicPr>
          <p:cNvPr id="48133" name="圖片 13" descr="螢幕擷取-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13168" r="11458" b="11877"/>
          <a:stretch>
            <a:fillRect/>
          </a:stretch>
        </p:blipFill>
        <p:spPr bwMode="auto">
          <a:xfrm>
            <a:off x="447675" y="1504950"/>
            <a:ext cx="8162925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圖片 9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388">
            <a:off x="171450" y="979488"/>
            <a:ext cx="23145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230830" y="1756618"/>
            <a:ext cx="8694095" cy="3739307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49157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58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49164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5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P16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95275" y="1876425"/>
            <a:ext cx="8553450" cy="353377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49161" name="圖片 14" descr="螢幕擷取-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1317625"/>
            <a:ext cx="4275137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圖片 16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388">
            <a:off x="171450" y="979488"/>
            <a:ext cx="23145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25438" y="2079625"/>
            <a:ext cx="8208962" cy="31083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槍身部與槍托部分離</a:t>
            </a:r>
            <a:endParaRPr lang="en-US" altLang="zh-TW" sz="28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defRPr/>
            </a:pP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轉槍面向右，右手拉拉柄一次，拇指關保險，使擊錘呈待發狀態；左手掌心朝內，四指移握多用途鏡座（可拆式提把）內，拇指扣住彈匣槽內。</a:t>
            </a:r>
          </a:p>
          <a:p>
            <a:pPr marL="514350" indent="-514350">
              <a:defRPr/>
            </a:pP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先頂出後結合銷，再頂出前結合銷。</a:t>
            </a:r>
          </a:p>
          <a:p>
            <a:pPr marL="514350" indent="-514350">
              <a:defRPr/>
            </a:pP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轉槍面向下，左手移握槍重心，右手握握把，將槍身部與槍托部分離。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79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50183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4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P17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pic>
        <p:nvPicPr>
          <p:cNvPr id="50181" name="圖片 13" descr="螢幕擷取-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15770" r="14272" b="14873"/>
          <a:stretch>
            <a:fillRect/>
          </a:stretch>
        </p:blipFill>
        <p:spPr bwMode="auto">
          <a:xfrm>
            <a:off x="438150" y="1466850"/>
            <a:ext cx="8077200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圖片 9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388">
            <a:off x="171450" y="979488"/>
            <a:ext cx="23145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230831" y="1756618"/>
            <a:ext cx="8394554" cy="3482131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1205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6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51212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3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P18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95275" y="1876425"/>
            <a:ext cx="8258175" cy="326707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1209" name="圖片 14" descr="螢幕擷取-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1317625"/>
            <a:ext cx="4275137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圖片 16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388">
            <a:off x="171450" y="979488"/>
            <a:ext cx="23145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73063" y="2232025"/>
            <a:ext cx="8113712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取下槍機</a:t>
            </a:r>
            <a:endParaRPr lang="en-US" altLang="zh-TW" sz="3000" b="1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槍口向前，槍面向下，左手握上護鈑後端，右手掌心向上，食、中指夾握拉柄，拇指在後，將拉柄拉出約三分之二，以拇指在左、食指及中指在右，夾握槍機體尾端，向上</a:t>
            </a:r>
            <a:r>
              <a:rPr lang="en-US" altLang="zh-TW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度向後拉出槍機。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223838" y="1619250"/>
            <a:ext cx="8653462" cy="353853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Ø"/>
              <a:defRPr/>
            </a:pPr>
            <a:r>
              <a:rPr lang="zh-TW" altLang="en-US" sz="2800" b="1" dirty="0">
                <a:solidFill>
                  <a:srgbClr val="FF9933"/>
                </a:solidFill>
                <a:latin typeface="SimHei" pitchFamily="49" charset="-122"/>
                <a:ea typeface="SimHei" pitchFamily="49" charset="-122"/>
              </a:rPr>
              <a:t>安全規定</a:t>
            </a:r>
            <a:endParaRPr lang="en-US" altLang="zh-TW" sz="2800" b="1" dirty="0">
              <a:solidFill>
                <a:srgbClr val="FF9933"/>
              </a:solidFill>
              <a:latin typeface="SimHei" pitchFamily="49" charset="-122"/>
              <a:ea typeface="SimHei" pitchFamily="49" charset="-122"/>
            </a:endParaRPr>
          </a:p>
          <a:p>
            <a:pPr marL="514350" indent="-514350">
              <a:defRPr/>
            </a:pP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1. 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避免在草地、砂地上分解步槍，分解前、後須驗槍</a:t>
            </a:r>
          </a:p>
          <a:p>
            <a:pPr marL="514350" indent="-514350">
              <a:defRPr/>
            </a:pP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2. 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槍機在後時不可行大部</a:t>
            </a: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分解，不可強拆硬卸。</a:t>
            </a:r>
          </a:p>
          <a:p>
            <a:pPr marL="514350" indent="-514350">
              <a:defRPr/>
            </a:pP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3. 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分解（結合）槍身部及</a:t>
            </a: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槍托部時，變換鈕應位於</a:t>
            </a: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保險位置，避免損壞快放</a:t>
            </a: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控制器。</a:t>
            </a:r>
          </a:p>
        </p:txBody>
      </p:sp>
      <p:sp>
        <p:nvSpPr>
          <p:cNvPr id="10" name="矩形 9"/>
          <p:cNvSpPr/>
          <p:nvPr/>
        </p:nvSpPr>
        <p:spPr>
          <a:xfrm>
            <a:off x="136477" y="1514909"/>
            <a:ext cx="8797973" cy="3761942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3798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9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33807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8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106488"/>
            <a:ext cx="38893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圖片 13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2520950"/>
            <a:ext cx="4448175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P1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grpSp>
        <p:nvGrpSpPr>
          <p:cNvPr id="19" name="群組 18"/>
          <p:cNvGrpSpPr>
            <a:grpSpLocks/>
          </p:cNvGrpSpPr>
          <p:nvPr/>
        </p:nvGrpSpPr>
        <p:grpSpPr bwMode="auto">
          <a:xfrm>
            <a:off x="5911850" y="293688"/>
            <a:ext cx="3232150" cy="2001837"/>
            <a:chOff x="5911390" y="293876"/>
            <a:chExt cx="3232610" cy="2001650"/>
          </a:xfrm>
        </p:grpSpPr>
        <p:pic>
          <p:nvPicPr>
            <p:cNvPr id="33805" name="圖片 15" descr="螢幕擷取-2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390" y="401051"/>
              <a:ext cx="1763662" cy="1761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6" name="圖片 16" descr="螢幕擷取-3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9466" y="293876"/>
              <a:ext cx="2004534" cy="200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圖片 17" descr="螢幕擷取-4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685800"/>
            <a:ext cx="1387475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3" presetClass="entr" presetSubtype="16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圖片 13" descr="螢幕擷取-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6706" r="1830" b="8641"/>
          <a:stretch>
            <a:fillRect/>
          </a:stretch>
        </p:blipFill>
        <p:spPr bwMode="auto">
          <a:xfrm>
            <a:off x="139700" y="1685925"/>
            <a:ext cx="90043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28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52231" name="圖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2" name="圖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P19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pic>
        <p:nvPicPr>
          <p:cNvPr id="52230" name="圖片 9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388">
            <a:off x="171450" y="979488"/>
            <a:ext cx="23145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230831" y="1756619"/>
            <a:ext cx="8394554" cy="2815381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325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4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53260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1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P20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95275" y="1876425"/>
            <a:ext cx="8258175" cy="260032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3257" name="圖片 14" descr="螢幕擷取-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1317625"/>
            <a:ext cx="4275137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圖片 16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388">
            <a:off x="171450" y="979488"/>
            <a:ext cx="23145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73063" y="2230438"/>
            <a:ext cx="8113712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32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32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取下拉柄</a:t>
            </a:r>
            <a:endParaRPr lang="en-US" altLang="zh-TW" sz="3200" b="1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右手拇指在上，食、中指在下夾握拉柄後端，將拉柄向後拉，直至拉柄凸耳對正機匣內凸耳槽，向上向後取出拉柄。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75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54279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0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P21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pic>
        <p:nvPicPr>
          <p:cNvPr id="54277" name="圖片 13" descr="螢幕擷取-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5" t="20822" r="10272" b="19211"/>
          <a:stretch>
            <a:fillRect/>
          </a:stretch>
        </p:blipFill>
        <p:spPr bwMode="auto">
          <a:xfrm>
            <a:off x="1485900" y="1276350"/>
            <a:ext cx="622935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圖片 9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388">
            <a:off x="171450" y="979488"/>
            <a:ext cx="23145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299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55304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5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P22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5437188" y="1066800"/>
            <a:ext cx="2628900" cy="584200"/>
          </a:xfrm>
          <a:prstGeom prst="rect">
            <a:avLst/>
          </a:prstGeom>
          <a:solidFill>
            <a:schemeClr val="tx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32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大部分解全圖</a:t>
            </a:r>
          </a:p>
        </p:txBody>
      </p:sp>
      <p:pic>
        <p:nvPicPr>
          <p:cNvPr id="15" name="Picture 4" descr="C:\Users\俊豪\Desktop\圖片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138" y="1836738"/>
            <a:ext cx="7478712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5303" name="圖片 16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388">
            <a:off x="171450" y="979488"/>
            <a:ext cx="23145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230831" y="1756619"/>
            <a:ext cx="8394554" cy="3615481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6325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6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56333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4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P23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95275" y="1876425"/>
            <a:ext cx="8258175" cy="337185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6329" name="圖片 16" descr="螢幕擷取-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1317625"/>
            <a:ext cx="4275137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981200"/>
            <a:ext cx="43021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13" descr="螢幕擷取-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388">
            <a:off x="171450" y="979488"/>
            <a:ext cx="23145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73063" y="2582863"/>
            <a:ext cx="8113712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32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2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結合拉柄</a:t>
            </a:r>
            <a:endParaRPr lang="en-US" altLang="zh-TW" sz="3200" b="1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手握上護鈑後端，槍面向下，槍身下傾約</a:t>
            </a:r>
            <a:r>
              <a:rPr lang="en-US" altLang="zh-TW" sz="32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15 </a:t>
            </a:r>
            <a:r>
              <a:rPr lang="zh-TW" altLang="en-US" sz="32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度，槍口置於分解板（分解墊紙）上，右手持拉柄置入機匣內，將拉柄凸耳對正凸耳槽，向下向前將拉柄推入約三分之一。</a:t>
            </a:r>
            <a:r>
              <a:rPr lang="zh-TW" altLang="en-US" sz="3200"/>
              <a:t>。</a:t>
            </a:r>
            <a:endParaRPr lang="zh-TW" altLang="en-US" sz="3200" b="1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47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57351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2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P24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pic>
        <p:nvPicPr>
          <p:cNvPr id="57349" name="圖片 14" descr="螢幕擷取-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1352550"/>
            <a:ext cx="6235700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圖片 9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388">
            <a:off x="171450" y="979488"/>
            <a:ext cx="23145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230831" y="1756619"/>
            <a:ext cx="8394554" cy="3293053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837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74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58380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81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P25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95275" y="1876425"/>
            <a:ext cx="8258175" cy="306705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8377" name="圖片 14" descr="螢幕擷取-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1317625"/>
            <a:ext cx="4275137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8" name="圖片 16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388">
            <a:off x="171450" y="979488"/>
            <a:ext cx="23145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73063" y="2211388"/>
            <a:ext cx="8113712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32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2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結合槍機</a:t>
            </a:r>
            <a:endParaRPr lang="en-US" altLang="zh-TW" sz="3200" b="1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拇指在左，食、中指在右，夾握槍機體尾端，槍機向前下傾約</a:t>
            </a:r>
            <a:r>
              <a:rPr lang="en-US" altLang="zh-TW" sz="32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32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度，推入機匣約三分之一，再以右手掌心同時推送槍機與拉柄至定位，隨即關上防塵蓋。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395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59399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0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P26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pic>
        <p:nvPicPr>
          <p:cNvPr id="59397" name="圖片 13" descr="螢幕擷取-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414463"/>
            <a:ext cx="62230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圖片 9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388">
            <a:off x="171450" y="979488"/>
            <a:ext cx="23145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230831" y="1756619"/>
            <a:ext cx="8394554" cy="3263056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60421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22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60428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9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P27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95275" y="1876425"/>
            <a:ext cx="8258175" cy="306705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60425" name="圖片 18" descr="螢幕擷取-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1317625"/>
            <a:ext cx="4275137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圖片 19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388">
            <a:off x="171450" y="979488"/>
            <a:ext cx="23145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82588" y="2439988"/>
            <a:ext cx="811371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結合槍身部與槍托部</a:t>
            </a:r>
            <a:endParaRPr lang="en-US" altLang="zh-TW" sz="2800" b="1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左手握槍重心，轉槍面向左（槍口朝前），右手握握把，先結合前結合銷（左手拇指下壓前結合銷），再結合後結合銷。轉槍面向右，右手拉拉柄一次，拇指開保險，食指扣引扳機，檢查機件功能。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43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61447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48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P28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pic>
        <p:nvPicPr>
          <p:cNvPr id="61445" name="圖片 13" descr="螢幕擷取-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t="23547" r="8022" b="22726"/>
          <a:stretch>
            <a:fillRect/>
          </a:stretch>
        </p:blipFill>
        <p:spPr bwMode="auto">
          <a:xfrm>
            <a:off x="-39688" y="1752600"/>
            <a:ext cx="9318626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圖片 9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388">
            <a:off x="171450" y="979488"/>
            <a:ext cx="23145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P2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pic>
        <p:nvPicPr>
          <p:cNvPr id="34819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0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34823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4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9" t="13220" r="28059" b="21886"/>
          <a:stretch>
            <a:fillRect/>
          </a:stretch>
        </p:blipFill>
        <p:spPr bwMode="auto">
          <a:xfrm>
            <a:off x="1473200" y="850900"/>
            <a:ext cx="69342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 rot="20633890">
            <a:off x="425450" y="1358900"/>
            <a:ext cx="965200" cy="6461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bg1"/>
                </a:solidFill>
                <a:latin typeface="SimHei" pitchFamily="49" charset="-122"/>
                <a:ea typeface="SimHei" pitchFamily="49" charset="-122"/>
              </a:defRPr>
            </a:lvl1pPr>
          </a:lstStyle>
          <a:p>
            <a:pPr>
              <a:defRPr/>
            </a:pPr>
            <a:r>
              <a:rPr lang="zh-TW" altLang="en-US" dirty="0"/>
              <a:t>圖</a:t>
            </a:r>
            <a:r>
              <a:rPr lang="en-US" altLang="zh-TW" dirty="0"/>
              <a:t>4-52</a:t>
            </a:r>
            <a:r>
              <a:rPr lang="zh-TW" altLang="en-US" dirty="0"/>
              <a:t>　變換鈕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230831" y="1756619"/>
            <a:ext cx="8653862" cy="3961556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62469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470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62477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8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P29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95275" y="1876425"/>
            <a:ext cx="8439150" cy="371475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62473" name="圖片 14" descr="螢幕擷取-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1317625"/>
            <a:ext cx="4275137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圖片 16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388">
            <a:off x="171450" y="979488"/>
            <a:ext cx="23145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92113" y="1955800"/>
            <a:ext cx="8247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結合傳動機構部</a:t>
            </a: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392113" y="2508250"/>
            <a:ext cx="8247062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左手握槍重心，轉槍面向右（槍口朝上），右手持傳動機構前端，由準星座前端裝入（傳動機構之連桿簧座缺口須與瓦斯筒缺口平行），將傳動機構活塞連桿簧座缺口貼於槍管緊定螺帽上。</a:t>
            </a:r>
          </a:p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(2) 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順時針旋轉傳動機構前端圓孔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180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度，再按壓定位銷逆時針旋轉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180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度，使定位銷「Ｆ」字樣朝上。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91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63495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496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P30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pic>
        <p:nvPicPr>
          <p:cNvPr id="63493" name="圖片 14" descr="螢幕擷取-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15063" r="11562" b="14153"/>
          <a:stretch>
            <a:fillRect/>
          </a:stretch>
        </p:blipFill>
        <p:spPr bwMode="auto">
          <a:xfrm>
            <a:off x="409575" y="1533525"/>
            <a:ext cx="8443913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圖片 9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388">
            <a:off x="171450" y="979488"/>
            <a:ext cx="23145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244479" y="1756619"/>
            <a:ext cx="8653862" cy="3961556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64517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8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64524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25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P31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95275" y="1876425"/>
            <a:ext cx="8439150" cy="371475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64521" name="圖片 14" descr="螢幕擷取-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1317625"/>
            <a:ext cx="4275137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2" name="圖片 16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388">
            <a:off x="171450" y="979488"/>
            <a:ext cx="23145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73063" y="2117725"/>
            <a:ext cx="8218487" cy="3324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30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30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結合戰術背帶</a:t>
            </a:r>
            <a:endParaRPr lang="en-US" altLang="zh-TW" sz="30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defRPr/>
            </a:pPr>
            <a:r>
              <a:rPr lang="en-US" altLang="zh-TW" sz="30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30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左手反握握把，右手握住槍托後端，將槍托套入複進簧導管，右手旋轉槍托定位控制片，使槍托卡榫與複進簧導管凹槽結合。</a:t>
            </a:r>
          </a:p>
          <a:p>
            <a:pPr marL="514350" indent="-514350">
              <a:defRPr/>
            </a:pPr>
            <a:r>
              <a:rPr lang="en-US" altLang="zh-TW" sz="30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30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左手移握槍重心，將前背帶環上之背帶環扣向內按壓，使背帶環扣鉤狀部分穿過背帶環，完成結合。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39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65545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6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5540" name="圖片 13" descr="螢幕擷取-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3" r="15742" b="27409"/>
          <a:stretch>
            <a:fillRect/>
          </a:stretch>
        </p:blipFill>
        <p:spPr bwMode="auto">
          <a:xfrm>
            <a:off x="0" y="1633538"/>
            <a:ext cx="3765550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圖片 14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26" r="14348" b="25612"/>
          <a:stretch>
            <a:fillRect/>
          </a:stretch>
        </p:blipFill>
        <p:spPr bwMode="auto">
          <a:xfrm>
            <a:off x="-28575" y="3560763"/>
            <a:ext cx="3829050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圖片 16" descr="螢幕擷取-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3" t="16158" r="17654" b="15547"/>
          <a:stretch>
            <a:fillRect/>
          </a:stretch>
        </p:blipFill>
        <p:spPr bwMode="auto">
          <a:xfrm>
            <a:off x="3457575" y="1590675"/>
            <a:ext cx="559117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P32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pic>
        <p:nvPicPr>
          <p:cNvPr id="65544" name="圖片 9" descr="螢幕擷取-3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388">
            <a:off x="171450" y="979488"/>
            <a:ext cx="23145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244479" y="1756619"/>
            <a:ext cx="8653862" cy="3043981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66565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566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66572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3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P33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95275" y="1876425"/>
            <a:ext cx="8439150" cy="284797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66569" name="圖片 14" descr="螢幕擷取-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1317625"/>
            <a:ext cx="4275137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圖片 16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388">
            <a:off x="171450" y="979488"/>
            <a:ext cx="23145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63538" y="2354263"/>
            <a:ext cx="841533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32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32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裝上彈匣</a:t>
            </a:r>
            <a:endParaRPr lang="en-US" altLang="zh-TW" sz="3200" b="1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轉槍面向左，左手握上護鈑後端，右手持彈匣底部，四指在外、拇指在內，彈匣短邊向前，裝入彈匣槽內。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87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67591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2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P34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pic>
        <p:nvPicPr>
          <p:cNvPr id="67589" name="圖片 13" descr="螢幕擷取-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936625"/>
            <a:ext cx="6146800" cy="46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圖片 9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388">
            <a:off x="171450" y="979488"/>
            <a:ext cx="23145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19088" y="1873250"/>
            <a:ext cx="4921250" cy="3294063"/>
          </a:xfrm>
          <a:prstGeom prst="rect">
            <a:avLst/>
          </a:prstGeom>
          <a:solidFill>
            <a:schemeClr val="tx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800" b="1">
                <a:solidFill>
                  <a:srgbClr val="FFC000"/>
                </a:solidFill>
                <a:latin typeface="SimHei" pitchFamily="49" charset="-122"/>
                <a:ea typeface="SimHei" pitchFamily="49" charset="-122"/>
              </a:rPr>
              <a:t>動作要領</a:t>
            </a:r>
            <a:endParaRPr lang="en-US" altLang="zh-TW" sz="2800" b="1">
              <a:solidFill>
                <a:srgbClr val="FFC000"/>
              </a:solidFill>
              <a:latin typeface="SimHei" pitchFamily="49" charset="-122"/>
              <a:ea typeface="SimHei" pitchFamily="49" charset="-122"/>
            </a:endParaRPr>
          </a:p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 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聞</a:t>
            </a:r>
            <a:r>
              <a:rPr lang="zh-TW" altLang="en-US" sz="4000" b="1">
                <a:solidFill>
                  <a:srgbClr val="FFCCFF"/>
                </a:solidFill>
                <a:latin typeface="標楷體" pitchFamily="65" charset="-120"/>
                <a:ea typeface="標楷體" pitchFamily="65" charset="-120"/>
              </a:rPr>
              <a:t>「驗槍」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口令</a:t>
            </a:r>
            <a:endParaRPr lang="en-US" altLang="zh-TW" sz="2800" b="1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右手將槍身微向前傾，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左手接握槍之重心；右手移握槍托，成端槍姿勢；左腳向前一步，取蹲跪姿勢，轉槍面向左，將槍托置於左胯。</a:t>
            </a:r>
          </a:p>
        </p:txBody>
      </p:sp>
      <p:sp>
        <p:nvSpPr>
          <p:cNvPr id="10" name="矩形 9"/>
          <p:cNvSpPr/>
          <p:nvPr/>
        </p:nvSpPr>
        <p:spPr>
          <a:xfrm>
            <a:off x="230830" y="1770267"/>
            <a:ext cx="5037205" cy="3538712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5846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7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35852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3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938213"/>
            <a:ext cx="4989513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5440363" y="989013"/>
            <a:ext cx="3265487" cy="4451350"/>
          </a:xfrm>
          <a:prstGeom prst="rect">
            <a:avLst/>
          </a:prstGeom>
          <a:solidFill>
            <a:schemeClr val="bg1">
              <a:alpha val="80000"/>
            </a:schemeClr>
          </a:solidFill>
          <a:ln w="34925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5" name="Picture 5" descr="C:\Users\俊豪\Desktop\新增資料夾\1-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37288" y="1127125"/>
            <a:ext cx="1811337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6" name="文字方塊 15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P3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19088" y="1873250"/>
            <a:ext cx="4157662" cy="3540125"/>
          </a:xfrm>
          <a:prstGeom prst="rect">
            <a:avLst/>
          </a:prstGeom>
          <a:solidFill>
            <a:schemeClr val="tx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32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32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右手掌心向外，四指（併攏）在上握住彈匣，拇指壓彈匣卡榫，將彈匣向右取出，檢查彈匣內有無子彈，食指壓托彈鈑檢查是否正常。</a:t>
            </a:r>
          </a:p>
        </p:txBody>
      </p:sp>
      <p:sp>
        <p:nvSpPr>
          <p:cNvPr id="10" name="矩形 9"/>
          <p:cNvSpPr/>
          <p:nvPr/>
        </p:nvSpPr>
        <p:spPr>
          <a:xfrm>
            <a:off x="230831" y="1770267"/>
            <a:ext cx="4341169" cy="3795508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6870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1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36880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1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矩形 13"/>
          <p:cNvSpPr/>
          <p:nvPr/>
        </p:nvSpPr>
        <p:spPr>
          <a:xfrm>
            <a:off x="4667250" y="989013"/>
            <a:ext cx="4286250" cy="4451350"/>
          </a:xfrm>
          <a:prstGeom prst="rect">
            <a:avLst/>
          </a:prstGeom>
          <a:solidFill>
            <a:schemeClr val="bg1">
              <a:alpha val="80000"/>
            </a:schemeClr>
          </a:solidFill>
          <a:ln w="34925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6873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938213"/>
            <a:ext cx="4989513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C:\Users\俊豪\Desktop\新增資料夾\1-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67263" y="1406525"/>
            <a:ext cx="1920875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7" name="Picture 2" descr="C:\Users\俊豪\Desktop\新增資料夾\1-0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89763" y="1317625"/>
            <a:ext cx="1676400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8" name="向右箭號 17"/>
          <p:cNvSpPr/>
          <p:nvPr/>
        </p:nvSpPr>
        <p:spPr>
          <a:xfrm>
            <a:off x="6729237" y="4356745"/>
            <a:ext cx="520199" cy="510195"/>
          </a:xfrm>
          <a:prstGeom prst="rightArrow">
            <a:avLst>
              <a:gd name="adj1" fmla="val 50000"/>
              <a:gd name="adj2" fmla="val 61765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P4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19088" y="1873250"/>
            <a:ext cx="4157662" cy="3540125"/>
          </a:xfrm>
          <a:prstGeom prst="rect">
            <a:avLst/>
          </a:prstGeom>
          <a:solidFill>
            <a:schemeClr val="tx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32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en-US" sz="32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轉槍面向右，左手拇指壓槍機卡榫下端，右手拇、食指拉拉柄向後，使槍機停留</a:t>
            </a:r>
          </a:p>
          <a:p>
            <a:r>
              <a:rPr lang="zh-TW" altLang="en-US" sz="32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在後方，隨即送回拉柄至定位，右手拇指關保險。</a:t>
            </a:r>
          </a:p>
        </p:txBody>
      </p:sp>
      <p:sp>
        <p:nvSpPr>
          <p:cNvPr id="10" name="矩形 9"/>
          <p:cNvSpPr/>
          <p:nvPr/>
        </p:nvSpPr>
        <p:spPr>
          <a:xfrm>
            <a:off x="72081" y="1849642"/>
            <a:ext cx="4341169" cy="3795508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7894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5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37900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1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矩形 13"/>
          <p:cNvSpPr/>
          <p:nvPr/>
        </p:nvSpPr>
        <p:spPr>
          <a:xfrm>
            <a:off x="5119688" y="989013"/>
            <a:ext cx="3424237" cy="4451350"/>
          </a:xfrm>
          <a:prstGeom prst="rect">
            <a:avLst/>
          </a:prstGeom>
          <a:solidFill>
            <a:schemeClr val="bg1">
              <a:alpha val="80000"/>
            </a:schemeClr>
          </a:solidFill>
          <a:ln w="34925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7897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938213"/>
            <a:ext cx="4989513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C:\Users\俊豪\Desktop\新增資料夾\1-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46788" y="1090613"/>
            <a:ext cx="14224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9" name="文字方塊 18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P5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19088" y="1873250"/>
            <a:ext cx="4157662" cy="3540125"/>
          </a:xfrm>
          <a:prstGeom prst="rect">
            <a:avLst/>
          </a:prstGeom>
          <a:solidFill>
            <a:schemeClr val="tx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(4)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兩手協力將槍舉向左胸前（左手握住槍重心，右手握住槍托底部；左腿伸直，右腿取高跪姿），槍面向左，槍口向上，由拋殼窗檢視藥室內有無子彈，並檢查各部機件是否清潔與完整。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P6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0831" y="1770267"/>
            <a:ext cx="4341169" cy="3795508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8919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20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38924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5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矩形 13"/>
          <p:cNvSpPr/>
          <p:nvPr/>
        </p:nvSpPr>
        <p:spPr>
          <a:xfrm>
            <a:off x="5119688" y="989013"/>
            <a:ext cx="3424237" cy="4451350"/>
          </a:xfrm>
          <a:prstGeom prst="rect">
            <a:avLst/>
          </a:prstGeom>
          <a:solidFill>
            <a:schemeClr val="bg1">
              <a:alpha val="80000"/>
            </a:schemeClr>
          </a:solidFill>
          <a:ln w="34925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8922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938213"/>
            <a:ext cx="4989513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C:\Users\俊豪\Desktop\新增資料夾\1-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63" y="1090613"/>
            <a:ext cx="2649537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P7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0830" y="1770267"/>
            <a:ext cx="8703619" cy="3492000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9942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3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39950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1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44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938213"/>
            <a:ext cx="4989513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295275" y="1876425"/>
            <a:ext cx="8543925" cy="329565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pSp>
        <p:nvGrpSpPr>
          <p:cNvPr id="18" name="群組 17"/>
          <p:cNvGrpSpPr>
            <a:grpSpLocks/>
          </p:cNvGrpSpPr>
          <p:nvPr/>
        </p:nvGrpSpPr>
        <p:grpSpPr bwMode="auto">
          <a:xfrm>
            <a:off x="319088" y="1905000"/>
            <a:ext cx="8548687" cy="2662238"/>
            <a:chOff x="318591" y="1905000"/>
            <a:chExt cx="8549184" cy="2662892"/>
          </a:xfrm>
        </p:grpSpPr>
        <p:sp>
          <p:nvSpPr>
            <p:cNvPr id="39948" name="矩形 1"/>
            <p:cNvSpPr>
              <a:spLocks noChangeArrowheads="1"/>
            </p:cNvSpPr>
            <p:nvPr/>
          </p:nvSpPr>
          <p:spPr bwMode="auto">
            <a:xfrm>
              <a:off x="318591" y="1905000"/>
              <a:ext cx="854918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r>
                <a:rPr lang="en-US" altLang="zh-TW" sz="2800" b="1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2 </a:t>
              </a:r>
              <a:r>
                <a:rPr lang="zh-TW" altLang="en-US" sz="2800" b="1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聞</a:t>
              </a:r>
              <a:r>
                <a:rPr lang="zh-TW" altLang="en-US" sz="4000" b="1">
                  <a:solidFill>
                    <a:srgbClr val="FFCCFF"/>
                  </a:solidFill>
                  <a:latin typeface="標楷體" pitchFamily="65" charset="-120"/>
                  <a:ea typeface="標楷體" pitchFamily="65" charset="-120"/>
                </a:rPr>
                <a:t>「驗畢」</a:t>
              </a:r>
              <a:r>
                <a:rPr lang="zh-TW" altLang="en-US" sz="2800" b="1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口令</a:t>
              </a:r>
            </a:p>
          </p:txBody>
        </p:sp>
        <p:sp>
          <p:nvSpPr>
            <p:cNvPr id="39949" name="矩形 15"/>
            <p:cNvSpPr>
              <a:spLocks noChangeArrowheads="1"/>
            </p:cNvSpPr>
            <p:nvPr/>
          </p:nvSpPr>
          <p:spPr bwMode="auto">
            <a:xfrm>
              <a:off x="318591" y="2628900"/>
              <a:ext cx="7672884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514350" indent="-5143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r>
                <a:rPr lang="en-US" altLang="zh-TW" sz="3000" b="1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(1)</a:t>
              </a:r>
              <a:r>
                <a:rPr lang="zh-TW" altLang="en-US" sz="3000" b="1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兩手將槍置回左胯（收回左腿成蹲跪姿），槍面向右，槍口向上，右手拇指按槍機卡榫上端，使槍機前進，右手拇指開保險，食指扣引扳機。</a:t>
              </a:r>
              <a:endParaRPr lang="en-US" altLang="zh-TW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pic>
        <p:nvPicPr>
          <p:cNvPr id="39947" name="圖片 16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1317625"/>
            <a:ext cx="4275137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P8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0830" y="1770267"/>
            <a:ext cx="8703619" cy="3492000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40966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7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40974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5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6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938213"/>
            <a:ext cx="4989513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295275" y="1876425"/>
            <a:ext cx="8543925" cy="329565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40970" name="圖片 14" descr="螢幕擷取-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1317625"/>
            <a:ext cx="4275137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群組 17"/>
          <p:cNvGrpSpPr>
            <a:grpSpLocks/>
          </p:cNvGrpSpPr>
          <p:nvPr/>
        </p:nvGrpSpPr>
        <p:grpSpPr bwMode="auto">
          <a:xfrm>
            <a:off x="319088" y="1905000"/>
            <a:ext cx="8548687" cy="3133725"/>
            <a:chOff x="318591" y="1905000"/>
            <a:chExt cx="8549184" cy="3134082"/>
          </a:xfrm>
        </p:grpSpPr>
        <p:sp>
          <p:nvSpPr>
            <p:cNvPr id="40972" name="矩形 15"/>
            <p:cNvSpPr>
              <a:spLocks noChangeArrowheads="1"/>
            </p:cNvSpPr>
            <p:nvPr/>
          </p:nvSpPr>
          <p:spPr bwMode="auto">
            <a:xfrm>
              <a:off x="318591" y="1905000"/>
              <a:ext cx="854918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r>
                <a:rPr lang="en-US" altLang="zh-TW" sz="2800" b="1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2 </a:t>
              </a:r>
              <a:r>
                <a:rPr lang="zh-TW" altLang="en-US" sz="2800" b="1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聞</a:t>
              </a:r>
              <a:r>
                <a:rPr lang="zh-TW" altLang="en-US" sz="4000" b="1">
                  <a:solidFill>
                    <a:srgbClr val="FFCCFF"/>
                  </a:solidFill>
                  <a:latin typeface="標楷體" pitchFamily="65" charset="-120"/>
                  <a:ea typeface="標楷體" pitchFamily="65" charset="-120"/>
                </a:rPr>
                <a:t>「驗畢」</a:t>
              </a:r>
              <a:r>
                <a:rPr lang="zh-TW" altLang="en-US" sz="2800" b="1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口令</a:t>
              </a:r>
            </a:p>
          </p:txBody>
        </p:sp>
        <p:sp>
          <p:nvSpPr>
            <p:cNvPr id="40973" name="矩形 16"/>
            <p:cNvSpPr>
              <a:spLocks noChangeArrowheads="1"/>
            </p:cNvSpPr>
            <p:nvPr/>
          </p:nvSpPr>
          <p:spPr bwMode="auto">
            <a:xfrm>
              <a:off x="318591" y="2638425"/>
              <a:ext cx="7672884" cy="240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514350" indent="-5143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r>
                <a:rPr lang="en-US" altLang="zh-TW" sz="3000" b="1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(2)</a:t>
              </a:r>
              <a:r>
                <a:rPr lang="zh-TW" altLang="en-US" sz="3000" b="1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左手轉槍面向左，槍口向上，</a:t>
              </a:r>
              <a:r>
                <a:rPr lang="en-US" altLang="zh-TW" sz="3000" b="1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/>
              </a:r>
              <a:br>
                <a:rPr lang="en-US" altLang="zh-TW" sz="3000" b="1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</a:br>
              <a:r>
                <a:rPr lang="zh-TW" altLang="en-US" sz="3000" b="1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右手裝上彈匣，蓋上防塵蓋。</a:t>
              </a:r>
              <a:endParaRPr lang="en-US" altLang="zh-TW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endParaRPr>
            </a:p>
            <a:p>
              <a:r>
                <a:rPr lang="en-US" altLang="zh-TW" sz="3000" b="1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(3)</a:t>
              </a:r>
              <a:r>
                <a:rPr lang="zh-TW" altLang="en-US" sz="3000" b="1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轉槍面向內，兩手端槍，起立；收回左腳，右手移握握把，左手將槍扶正，恢復稍息姿勢。</a:t>
              </a: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8249</TotalTime>
  <Words>1176</Words>
  <Application>Microsoft Office PowerPoint</Application>
  <PresentationFormat>自訂</PresentationFormat>
  <Paragraphs>86</Paragraphs>
  <Slides>35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36" baseType="lpstr"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use-1</cp:lastModifiedBy>
  <cp:revision>614</cp:revision>
  <dcterms:created xsi:type="dcterms:W3CDTF">2010-11-02T10:19:45Z</dcterms:created>
  <dcterms:modified xsi:type="dcterms:W3CDTF">2017-01-14T02:50:08Z</dcterms:modified>
</cp:coreProperties>
</file>