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57" r:id="rId3"/>
    <p:sldId id="258" r:id="rId4"/>
    <p:sldId id="1044" r:id="rId5"/>
    <p:sldId id="1045" r:id="rId6"/>
    <p:sldId id="1043" r:id="rId7"/>
    <p:sldId id="1001" r:id="rId8"/>
    <p:sldId id="1072" r:id="rId9"/>
    <p:sldId id="1073" r:id="rId10"/>
    <p:sldId id="1002" r:id="rId11"/>
    <p:sldId id="1075" r:id="rId12"/>
    <p:sldId id="1074" r:id="rId13"/>
    <p:sldId id="1003" r:id="rId14"/>
    <p:sldId id="1076" r:id="rId15"/>
    <p:sldId id="1077" r:id="rId16"/>
    <p:sldId id="1004" r:id="rId17"/>
    <p:sldId id="1078" r:id="rId18"/>
    <p:sldId id="1079" r:id="rId19"/>
    <p:sldId id="1005" r:id="rId20"/>
    <p:sldId id="1080" r:id="rId21"/>
    <p:sldId id="1081" r:id="rId22"/>
    <p:sldId id="1006" r:id="rId23"/>
    <p:sldId id="1082" r:id="rId24"/>
    <p:sldId id="1083" r:id="rId25"/>
    <p:sldId id="1007" r:id="rId26"/>
    <p:sldId id="1084" r:id="rId27"/>
    <p:sldId id="1085" r:id="rId28"/>
    <p:sldId id="1008" r:id="rId29"/>
    <p:sldId id="1086" r:id="rId30"/>
    <p:sldId id="1087" r:id="rId31"/>
    <p:sldId id="1009" r:id="rId32"/>
    <p:sldId id="1126" r:id="rId33"/>
    <p:sldId id="1010" r:id="rId34"/>
    <p:sldId id="1089" r:id="rId35"/>
    <p:sldId id="1088" r:id="rId36"/>
    <p:sldId id="1011" r:id="rId37"/>
    <p:sldId id="1090" r:id="rId38"/>
    <p:sldId id="1091" r:id="rId39"/>
    <p:sldId id="1012" r:id="rId40"/>
    <p:sldId id="1092" r:id="rId41"/>
    <p:sldId id="1093" r:id="rId42"/>
    <p:sldId id="1094" r:id="rId43"/>
    <p:sldId id="1013" r:id="rId44"/>
    <p:sldId id="1095" r:id="rId45"/>
    <p:sldId id="1014" r:id="rId46"/>
    <p:sldId id="1096" r:id="rId47"/>
    <p:sldId id="1015" r:id="rId48"/>
    <p:sldId id="1097" r:id="rId49"/>
    <p:sldId id="1016" r:id="rId50"/>
    <p:sldId id="1098" r:id="rId51"/>
    <p:sldId id="808" r:id="rId52"/>
    <p:sldId id="1046" r:id="rId53"/>
    <p:sldId id="1047" r:id="rId54"/>
    <p:sldId id="1017" r:id="rId55"/>
    <p:sldId id="1099" r:id="rId56"/>
    <p:sldId id="1100" r:id="rId57"/>
    <p:sldId id="1018" r:id="rId58"/>
    <p:sldId id="1101" r:id="rId59"/>
    <p:sldId id="1102" r:id="rId60"/>
    <p:sldId id="1019" r:id="rId61"/>
    <p:sldId id="1103" r:id="rId62"/>
    <p:sldId id="1020" r:id="rId63"/>
    <p:sldId id="1104" r:id="rId64"/>
    <p:sldId id="1021" r:id="rId65"/>
    <p:sldId id="1105" r:id="rId66"/>
    <p:sldId id="1106" r:id="rId67"/>
    <p:sldId id="1022" r:id="rId68"/>
    <p:sldId id="1107" r:id="rId69"/>
    <p:sldId id="1042" r:id="rId70"/>
    <p:sldId id="976" r:id="rId71"/>
    <p:sldId id="1108" r:id="rId72"/>
    <p:sldId id="1109" r:id="rId73"/>
    <p:sldId id="977" r:id="rId74"/>
    <p:sldId id="1110" r:id="rId75"/>
    <p:sldId id="1111" r:id="rId76"/>
    <p:sldId id="999" r:id="rId77"/>
    <p:sldId id="1112" r:id="rId78"/>
    <p:sldId id="1000" r:id="rId79"/>
    <p:sldId id="1113" r:id="rId80"/>
    <p:sldId id="1034" r:id="rId81"/>
    <p:sldId id="1114" r:id="rId82"/>
    <p:sldId id="1035" r:id="rId83"/>
    <p:sldId id="1115" r:id="rId84"/>
    <p:sldId id="1036" r:id="rId85"/>
    <p:sldId id="1116" r:id="rId86"/>
    <p:sldId id="1117" r:id="rId87"/>
    <p:sldId id="1037" r:id="rId88"/>
    <p:sldId id="1118" r:id="rId89"/>
    <p:sldId id="1119" r:id="rId90"/>
    <p:sldId id="1038" r:id="rId91"/>
    <p:sldId id="1121" r:id="rId92"/>
    <p:sldId id="1039" r:id="rId93"/>
    <p:sldId id="1123" r:id="rId94"/>
    <p:sldId id="1040" r:id="rId95"/>
    <p:sldId id="1124" r:id="rId96"/>
    <p:sldId id="1041" r:id="rId97"/>
    <p:sldId id="1125" r:id="rId98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4861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pos="257" userDrawn="1">
          <p15:clr>
            <a:srgbClr val="A4A3A4"/>
          </p15:clr>
        </p15:guide>
        <p15:guide id="5" pos="869" userDrawn="1">
          <p15:clr>
            <a:srgbClr val="A4A3A4"/>
          </p15:clr>
        </p15:guide>
        <p15:guide id="6" pos="3704" userDrawn="1">
          <p15:clr>
            <a:srgbClr val="A4A3A4"/>
          </p15:clr>
        </p15:guide>
        <p15:guide id="7" pos="4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A2"/>
    <a:srgbClr val="00A6A2"/>
    <a:srgbClr val="73B5A5"/>
    <a:srgbClr val="00C1D0"/>
    <a:srgbClr val="D3EDFA"/>
    <a:srgbClr val="95C7BB"/>
    <a:srgbClr val="C7EAFD"/>
    <a:srgbClr val="FE7684"/>
    <a:srgbClr val="EE9A00"/>
    <a:srgbClr val="33A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5813" autoAdjust="0"/>
  </p:normalViewPr>
  <p:slideViewPr>
    <p:cSldViewPr snapToGrid="0">
      <p:cViewPr varScale="1">
        <p:scale>
          <a:sx n="106" d="100"/>
          <a:sy n="106" d="100"/>
        </p:scale>
        <p:origin x="768" y="78"/>
      </p:cViewPr>
      <p:guideLst>
        <p:guide orient="horz" pos="1706"/>
        <p:guide pos="4861"/>
        <p:guide orient="horz" pos="3884"/>
        <p:guide pos="257"/>
        <p:guide pos="869"/>
        <p:guide pos="3704"/>
        <p:guide pos="4067"/>
      </p:guideLst>
    </p:cSldViewPr>
  </p:slideViewPr>
  <p:outlineViewPr>
    <p:cViewPr>
      <p:scale>
        <a:sx n="33" d="100"/>
        <a:sy n="33" d="100"/>
      </p:scale>
      <p:origin x="0" y="234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8" d="100"/>
        <a:sy n="128" d="100"/>
      </p:scale>
      <p:origin x="0" y="-37386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>
        <p:guide orient="horz" pos="2141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/>
              <a:t>C4</a:t>
            </a:r>
            <a:r>
              <a:rPr lang="zh-TW" altLang="en-US" dirty="0" smtClean="0"/>
              <a:t> </a:t>
            </a:r>
            <a:r>
              <a:rPr lang="en-US" altLang="zh-TW" dirty="0" smtClean="0"/>
              <a:t>4-1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295995" y="5835590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230C6-A0D2-47CE-ACF0-BEA50762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4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F8C3-D7E0-42EC-B5FE-4F8CC12B29AB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52AC3-689F-4624-9ACD-015E3CF04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44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2793568" y="1313035"/>
            <a:ext cx="304639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</a:t>
            </a:r>
            <a:endParaRPr lang="zh-TW" altLang="en-US" sz="269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4852956" y="3307651"/>
            <a:ext cx="6359850" cy="13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積分</a:t>
            </a:r>
            <a:endParaRPr lang="zh-TW" altLang="en-US" sz="60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-5186" y="0"/>
            <a:ext cx="412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數學</a:t>
            </a:r>
            <a:r>
              <a:rPr lang="en-US" altLang="zh-TW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C4 (</a:t>
            </a:r>
            <a:r>
              <a:rPr lang="zh-TW" altLang="en-US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第四冊</a:t>
            </a:r>
            <a:r>
              <a:rPr lang="en-US" altLang="zh-TW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)</a:t>
            </a:r>
            <a:endParaRPr lang="zh-TW" altLang="en-US" sz="4000" baseline="0" dirty="0">
              <a:latin typeface="Times New Roman" panose="02020603050405020304" pitchFamily="18" charset="0"/>
              <a:ea typeface="華康粗圓體" panose="020F0709000000000000" pitchFamily="49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005">
            <a:off x="263545" y="4782519"/>
            <a:ext cx="1219910" cy="152488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297">
            <a:off x="1054754" y="5749729"/>
            <a:ext cx="890018" cy="111252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960">
            <a:off x="-106633" y="5366287"/>
            <a:ext cx="1136987" cy="14212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8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老師進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8" name="文字方塊 17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老師講解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3" name="群組 2"/>
          <p:cNvGrpSpPr/>
          <p:nvPr userDrawn="1"/>
        </p:nvGrpSpPr>
        <p:grpSpPr>
          <a:xfrm>
            <a:off x="11163300" y="300897"/>
            <a:ext cx="1080160" cy="813527"/>
            <a:chOff x="11163300" y="300897"/>
            <a:chExt cx="1080160" cy="813527"/>
          </a:xfrm>
        </p:grpSpPr>
        <p:sp>
          <p:nvSpPr>
            <p:cNvPr id="24" name="流程圖: 延遲 23"/>
            <p:cNvSpPr/>
            <p:nvPr userDrawn="1"/>
          </p:nvSpPr>
          <p:spPr>
            <a:xfrm rot="10800000">
              <a:off x="11229972" y="300897"/>
              <a:ext cx="962025" cy="813527"/>
            </a:xfrm>
            <a:prstGeom prst="flowChartDelay">
              <a:avLst/>
            </a:prstGeom>
            <a:solidFill>
              <a:srgbClr val="00C1D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 userDrawn="1"/>
          </p:nvSpPr>
          <p:spPr>
            <a:xfrm>
              <a:off x="11163300" y="525295"/>
              <a:ext cx="10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進階題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5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2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生練習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8" name="文字方塊 17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學生練習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1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5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生進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1" name="文字方塊 10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學生練習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11163300" y="300897"/>
            <a:ext cx="1080160" cy="813527"/>
            <a:chOff x="11163300" y="300897"/>
            <a:chExt cx="1080160" cy="813527"/>
          </a:xfrm>
        </p:grpSpPr>
        <p:sp>
          <p:nvSpPr>
            <p:cNvPr id="12" name="流程圖: 延遲 11"/>
            <p:cNvSpPr/>
            <p:nvPr userDrawn="1"/>
          </p:nvSpPr>
          <p:spPr>
            <a:xfrm rot="10800000">
              <a:off x="11229972" y="300897"/>
              <a:ext cx="962025" cy="813527"/>
            </a:xfrm>
            <a:prstGeom prst="flowChartDelay">
              <a:avLst/>
            </a:prstGeom>
            <a:solidFill>
              <a:srgbClr val="00C1D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11163300" y="525295"/>
              <a:ext cx="10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進階題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2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尾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E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12" y="0"/>
            <a:ext cx="9112975" cy="68579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單元名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E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91"/>
            <a:ext cx="2468885" cy="4145288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68885" y="1826862"/>
            <a:ext cx="24822151" cy="1860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0">
                <a:solidFill>
                  <a:srgbClr val="00A6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4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2468885" y="4013200"/>
            <a:ext cx="24822151" cy="1860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600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點整理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" y="0"/>
            <a:ext cx="12190192" cy="68590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81" y="398092"/>
            <a:ext cx="2841041" cy="1150622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5055503" y="501117"/>
            <a:ext cx="2082799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重點整理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970">
            <a:off x="4513472" y="636961"/>
            <a:ext cx="802395" cy="1002993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5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重點整理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" y="0"/>
            <a:ext cx="12190192" cy="685901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81" y="398092"/>
            <a:ext cx="2841041" cy="115062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970">
            <a:off x="4513472" y="636961"/>
            <a:ext cx="802395" cy="1002993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8" name="文字方塊 17"/>
          <p:cNvSpPr txBox="1"/>
          <p:nvPr userDrawn="1"/>
        </p:nvSpPr>
        <p:spPr>
          <a:xfrm>
            <a:off x="5055503" y="501117"/>
            <a:ext cx="2082799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重點整理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10540231" y="604846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（接下頁）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0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9267" y="339579"/>
            <a:ext cx="11453465" cy="2011735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例題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70C0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9267" y="339580"/>
            <a:ext cx="11453465" cy="1410844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例題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70C0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15081" y="359229"/>
            <a:ext cx="11761838" cy="613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A6A2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類題</a:t>
            </a:r>
            <a:endParaRPr lang="zh-TW" altLang="en-US" sz="3200" dirty="0">
              <a:solidFill>
                <a:srgbClr val="00A6A2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9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老師講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5" name="文字方塊 14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6" name="文字方塊 15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老師講解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4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老師講解(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老師講解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49" y="6622482"/>
            <a:ext cx="1581915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D0F2-2172-4BA2-BD1D-FDC8347DC709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7FBD-677A-4CF4-88A8-0C3204F35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5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2" r:id="rId5"/>
    <p:sldLayoutId id="2147483669" r:id="rId6"/>
    <p:sldLayoutId id="2147483653" r:id="rId7"/>
    <p:sldLayoutId id="2147483654" r:id="rId8"/>
    <p:sldLayoutId id="2147483660" r:id="rId9"/>
    <p:sldLayoutId id="2147483655" r:id="rId10"/>
    <p:sldLayoutId id="2147483661" r:id="rId11"/>
    <p:sldLayoutId id="2147483668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0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無窮數列的收斂或發散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15"/>
          <a:stretch/>
        </p:blipFill>
        <p:spPr bwMode="auto">
          <a:xfrm>
            <a:off x="566284" y="2001490"/>
            <a:ext cx="5663565" cy="27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無窮數列的收斂或發散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43337" y="197291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4" r="3665" b="27347"/>
          <a:stretch/>
        </p:blipFill>
        <p:spPr bwMode="auto">
          <a:xfrm>
            <a:off x="6343533" y="5188191"/>
            <a:ext cx="545603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15"/>
          <a:stretch/>
        </p:blipFill>
        <p:spPr bwMode="auto">
          <a:xfrm>
            <a:off x="566284" y="2001490"/>
            <a:ext cx="5663565" cy="27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1" r="54623" b="37591"/>
          <a:stretch/>
        </p:blipFill>
        <p:spPr bwMode="auto">
          <a:xfrm>
            <a:off x="6343533" y="4473817"/>
            <a:ext cx="2569961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9" r="20482" b="44250"/>
          <a:stretch/>
        </p:blipFill>
        <p:spPr bwMode="auto">
          <a:xfrm>
            <a:off x="6343533" y="3845167"/>
            <a:ext cx="450353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5" r="44868" b="51011"/>
          <a:stretch/>
        </p:blipFill>
        <p:spPr bwMode="auto">
          <a:xfrm>
            <a:off x="6343534" y="3285686"/>
            <a:ext cx="3122412" cy="5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6" r="20482" b="57054"/>
          <a:stretch/>
        </p:blipFill>
        <p:spPr bwMode="auto">
          <a:xfrm>
            <a:off x="6343533" y="2708275"/>
            <a:ext cx="4503537" cy="5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無窮數列的收斂或發散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43337" y="197291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0" r="34946"/>
          <a:stretch/>
        </p:blipFill>
        <p:spPr bwMode="auto">
          <a:xfrm>
            <a:off x="6343533" y="4191710"/>
            <a:ext cx="3684387" cy="9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15"/>
          <a:stretch/>
        </p:blipFill>
        <p:spPr bwMode="auto">
          <a:xfrm>
            <a:off x="566284" y="2001490"/>
            <a:ext cx="5663565" cy="27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9" r="43355" b="10390"/>
          <a:stretch/>
        </p:blipFill>
        <p:spPr bwMode="auto">
          <a:xfrm>
            <a:off x="6343533" y="3248736"/>
            <a:ext cx="3208137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3" r="3665" b="20531"/>
          <a:stretch/>
        </p:blipFill>
        <p:spPr bwMode="auto">
          <a:xfrm>
            <a:off x="6343533" y="2576876"/>
            <a:ext cx="5456037" cy="6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分式型數列的極限值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7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09"/>
          <a:stretch/>
        </p:blipFill>
        <p:spPr bwMode="auto">
          <a:xfrm>
            <a:off x="537699" y="1833215"/>
            <a:ext cx="581787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分式型數列的極限值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216333" y="1833215"/>
            <a:ext cx="554526" cy="514351"/>
          </a:xfrm>
          <a:prstGeom prst="rect">
            <a:avLst/>
          </a:prstGeom>
        </p:spPr>
      </p:pic>
      <p:pic>
        <p:nvPicPr>
          <p:cNvPr id="6146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5" r="23190" b="24478"/>
          <a:stretch/>
        </p:blipFill>
        <p:spPr bwMode="auto">
          <a:xfrm>
            <a:off x="6770859" y="5067300"/>
            <a:ext cx="4468641" cy="14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09"/>
          <a:stretch/>
        </p:blipFill>
        <p:spPr bwMode="auto">
          <a:xfrm>
            <a:off x="537699" y="1833215"/>
            <a:ext cx="581787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7" r="9599" b="37723"/>
          <a:stretch/>
        </p:blipFill>
        <p:spPr bwMode="auto">
          <a:xfrm>
            <a:off x="6770859" y="4154292"/>
            <a:ext cx="5259387" cy="8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2" r="39562" b="45223"/>
          <a:stretch/>
        </p:blipFill>
        <p:spPr bwMode="auto">
          <a:xfrm>
            <a:off x="6770859" y="2552700"/>
            <a:ext cx="3516141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3" r="16478" b="57698"/>
          <a:stretch/>
        </p:blipFill>
        <p:spPr bwMode="auto">
          <a:xfrm>
            <a:off x="6770860" y="1748126"/>
            <a:ext cx="4859166" cy="8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分式型數列的極限值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216333" y="1833215"/>
            <a:ext cx="554526" cy="514351"/>
          </a:xfrm>
          <a:prstGeom prst="rect">
            <a:avLst/>
          </a:prstGeom>
        </p:spPr>
      </p:pic>
      <p:pic>
        <p:nvPicPr>
          <p:cNvPr id="6146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1" r="52005" b="-1"/>
          <a:stretch/>
        </p:blipFill>
        <p:spPr bwMode="auto">
          <a:xfrm>
            <a:off x="6770859" y="4067175"/>
            <a:ext cx="2792241" cy="51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09"/>
          <a:stretch/>
        </p:blipFill>
        <p:spPr bwMode="auto">
          <a:xfrm>
            <a:off x="537699" y="1833215"/>
            <a:ext cx="581787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4" r="36616" b="4792"/>
          <a:stretch/>
        </p:blipFill>
        <p:spPr bwMode="auto">
          <a:xfrm>
            <a:off x="6770859" y="2581275"/>
            <a:ext cx="3687591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2" r="9599" b="17504"/>
          <a:stretch/>
        </p:blipFill>
        <p:spPr bwMode="auto">
          <a:xfrm>
            <a:off x="6770859" y="1611086"/>
            <a:ext cx="5259387" cy="85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分式型數列的極限值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1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44"/>
          <a:stretch/>
        </p:blipFill>
        <p:spPr bwMode="auto">
          <a:xfrm>
            <a:off x="505632" y="1833215"/>
            <a:ext cx="570357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分式型數列的極限值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7170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0" r="25159" b="34105"/>
          <a:stretch/>
        </p:blipFill>
        <p:spPr bwMode="auto">
          <a:xfrm>
            <a:off x="6770860" y="4972050"/>
            <a:ext cx="4268616" cy="15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216333" y="1833215"/>
            <a:ext cx="554526" cy="514351"/>
          </a:xfrm>
          <a:prstGeom prst="rect">
            <a:avLst/>
          </a:prstGeom>
        </p:spPr>
      </p:pic>
      <p:pic>
        <p:nvPicPr>
          <p:cNvPr id="11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44"/>
          <a:stretch/>
        </p:blipFill>
        <p:spPr bwMode="auto">
          <a:xfrm>
            <a:off x="505632" y="1833215"/>
            <a:ext cx="570357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7" r="4952" b="47450"/>
          <a:stretch/>
        </p:blipFill>
        <p:spPr bwMode="auto">
          <a:xfrm>
            <a:off x="6770859" y="4079814"/>
            <a:ext cx="5421141" cy="89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2" r="36682" b="55032"/>
          <a:stretch/>
        </p:blipFill>
        <p:spPr bwMode="auto">
          <a:xfrm>
            <a:off x="6770859" y="2571750"/>
            <a:ext cx="3611391" cy="15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1" r="15974" b="68576"/>
          <a:stretch/>
        </p:blipFill>
        <p:spPr bwMode="auto">
          <a:xfrm>
            <a:off x="6770859" y="1617316"/>
            <a:ext cx="4792491" cy="8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分式型數列的極限值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7170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9" r="49875"/>
          <a:stretch/>
        </p:blipFill>
        <p:spPr bwMode="auto">
          <a:xfrm>
            <a:off x="6770860" y="4933950"/>
            <a:ext cx="2858916" cy="6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216333" y="1833215"/>
            <a:ext cx="554526" cy="514351"/>
          </a:xfrm>
          <a:prstGeom prst="rect">
            <a:avLst/>
          </a:prstGeom>
        </p:spPr>
      </p:pic>
      <p:pic>
        <p:nvPicPr>
          <p:cNvPr id="11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44"/>
          <a:stretch/>
        </p:blipFill>
        <p:spPr bwMode="auto">
          <a:xfrm>
            <a:off x="505632" y="1833215"/>
            <a:ext cx="570357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6" r="38686" b="5281"/>
          <a:stretch/>
        </p:blipFill>
        <p:spPr bwMode="auto">
          <a:xfrm>
            <a:off x="6770859" y="3390900"/>
            <a:ext cx="3497091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1" r="4952" b="18395"/>
          <a:stretch/>
        </p:blipFill>
        <p:spPr bwMode="auto">
          <a:xfrm>
            <a:off x="6770859" y="2543175"/>
            <a:ext cx="5421141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1" r="53883" b="26246"/>
          <a:stretch/>
        </p:blipFill>
        <p:spPr bwMode="auto">
          <a:xfrm>
            <a:off x="6770860" y="1527628"/>
            <a:ext cx="2630316" cy="9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分式相加減的無窮極限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8194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9"/>
          <a:stretch/>
        </p:blipFill>
        <p:spPr bwMode="auto">
          <a:xfrm>
            <a:off x="529644" y="1976537"/>
            <a:ext cx="581787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14"/>
          <p:cNvSpPr>
            <a:spLocks noGrp="1"/>
          </p:cNvSpPr>
          <p:nvPr>
            <p:ph type="body" sz="quarter" idx="10"/>
          </p:nvPr>
        </p:nvSpPr>
        <p:spPr>
          <a:xfrm>
            <a:off x="2468885" y="1826862"/>
            <a:ext cx="8255721" cy="1860550"/>
          </a:xfrm>
        </p:spPr>
        <p:txBody>
          <a:bodyPr/>
          <a:lstStyle/>
          <a:p>
            <a:r>
              <a:rPr lang="en-US" altLang="zh-TW" dirty="0" smtClean="0"/>
              <a:t>4-1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1"/>
          </p:nvPr>
        </p:nvSpPr>
        <p:spPr>
          <a:xfrm>
            <a:off x="2468885" y="4013200"/>
            <a:ext cx="8961115" cy="1860550"/>
          </a:xfrm>
        </p:spPr>
        <p:txBody>
          <a:bodyPr/>
          <a:lstStyle/>
          <a:p>
            <a:r>
              <a:rPr lang="zh-TW" altLang="en-US" b="1" dirty="0"/>
              <a:t>數列的極限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15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分式相加減的無窮極限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8194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9"/>
          <a:stretch/>
        </p:blipFill>
        <p:spPr bwMode="auto">
          <a:xfrm>
            <a:off x="529644" y="1976537"/>
            <a:ext cx="581787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0" r="50011" b="33763"/>
          <a:stretch/>
        </p:blipFill>
        <p:spPr bwMode="auto">
          <a:xfrm>
            <a:off x="7045380" y="4305300"/>
            <a:ext cx="2908246" cy="7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9" r="26626" b="41510"/>
          <a:stretch/>
        </p:blipFill>
        <p:spPr bwMode="auto">
          <a:xfrm>
            <a:off x="7045379" y="2743200"/>
            <a:ext cx="4268787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26626" b="55558"/>
          <a:stretch/>
        </p:blipFill>
        <p:spPr bwMode="auto">
          <a:xfrm>
            <a:off x="7045379" y="1822450"/>
            <a:ext cx="4268787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分式相加減的無窮極限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8194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9"/>
          <a:stretch/>
        </p:blipFill>
        <p:spPr bwMode="auto">
          <a:xfrm>
            <a:off x="529644" y="1976537"/>
            <a:ext cx="581787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0" r="70968"/>
          <a:stretch/>
        </p:blipFill>
        <p:spPr bwMode="auto">
          <a:xfrm>
            <a:off x="7045380" y="4743450"/>
            <a:ext cx="1689046" cy="8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1" r="33803" b="8170"/>
          <a:stretch/>
        </p:blipFill>
        <p:spPr bwMode="auto">
          <a:xfrm>
            <a:off x="7045379" y="3518794"/>
            <a:ext cx="3851221" cy="12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0" r="30038" b="19319"/>
          <a:stretch/>
        </p:blipFill>
        <p:spPr bwMode="auto">
          <a:xfrm>
            <a:off x="7045380" y="2487266"/>
            <a:ext cx="4070296" cy="10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34" r="35604" b="28710"/>
          <a:stretch/>
        </p:blipFill>
        <p:spPr bwMode="auto">
          <a:xfrm>
            <a:off x="7045380" y="2052737"/>
            <a:ext cx="3746446" cy="4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分式相加減的無窮極限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5" b="78233"/>
          <a:stretch/>
        </p:blipFill>
        <p:spPr bwMode="auto">
          <a:xfrm>
            <a:off x="542344" y="1985615"/>
            <a:ext cx="4213225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分式相加減的無窮極限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9218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8" r="33950" b="37390"/>
          <a:stretch/>
        </p:blipFill>
        <p:spPr bwMode="auto">
          <a:xfrm>
            <a:off x="7045380" y="4219575"/>
            <a:ext cx="3136845" cy="9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5" b="78233"/>
          <a:stretch/>
        </p:blipFill>
        <p:spPr bwMode="auto">
          <a:xfrm>
            <a:off x="542344" y="1985615"/>
            <a:ext cx="4213225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6" r="15775" b="46542"/>
          <a:stretch/>
        </p:blipFill>
        <p:spPr bwMode="auto">
          <a:xfrm>
            <a:off x="7045380" y="2676525"/>
            <a:ext cx="3999992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2" r="15775" b="61004"/>
          <a:stretch/>
        </p:blipFill>
        <p:spPr bwMode="auto">
          <a:xfrm>
            <a:off x="7045380" y="1809751"/>
            <a:ext cx="3999992" cy="8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分式相加減的無窮極限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9218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5" r="59454" b="-1"/>
          <a:stretch/>
        </p:blipFill>
        <p:spPr bwMode="auto">
          <a:xfrm>
            <a:off x="7045380" y="5067299"/>
            <a:ext cx="1925610" cy="9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5" b="78233"/>
          <a:stretch/>
        </p:blipFill>
        <p:spPr bwMode="auto">
          <a:xfrm>
            <a:off x="542344" y="1985615"/>
            <a:ext cx="4213225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2" b="8916"/>
          <a:stretch/>
        </p:blipFill>
        <p:spPr bwMode="auto">
          <a:xfrm>
            <a:off x="7045379" y="3524249"/>
            <a:ext cx="474916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4" r="16902" b="23378"/>
          <a:stretch/>
        </p:blipFill>
        <p:spPr bwMode="auto">
          <a:xfrm>
            <a:off x="7045379" y="2487266"/>
            <a:ext cx="3946471" cy="10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2" r="18908" b="33096"/>
          <a:stretch/>
        </p:blipFill>
        <p:spPr bwMode="auto">
          <a:xfrm>
            <a:off x="7045379" y="1985615"/>
            <a:ext cx="3851221" cy="5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分式配合級數求和再求極限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8"/>
          <a:stretch/>
        </p:blipFill>
        <p:spPr bwMode="auto">
          <a:xfrm>
            <a:off x="542344" y="1769715"/>
            <a:ext cx="578358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分式配合級數求和再求極限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744315"/>
            <a:ext cx="554526" cy="514351"/>
          </a:xfrm>
          <a:prstGeom prst="rect">
            <a:avLst/>
          </a:prstGeom>
        </p:spPr>
      </p:pic>
      <p:pic>
        <p:nvPicPr>
          <p:cNvPr id="10242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258" r="46751" b="35133"/>
          <a:stretch/>
        </p:blipFill>
        <p:spPr bwMode="auto">
          <a:xfrm>
            <a:off x="7045379" y="3752850"/>
            <a:ext cx="3079696" cy="11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8"/>
          <a:stretch/>
        </p:blipFill>
        <p:spPr bwMode="auto">
          <a:xfrm>
            <a:off x="542344" y="1769715"/>
            <a:ext cx="578358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8" r="20290" b="44514"/>
          <a:stretch/>
        </p:blipFill>
        <p:spPr bwMode="auto">
          <a:xfrm>
            <a:off x="7045379" y="2552700"/>
            <a:ext cx="46101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4" r="20290" b="53575"/>
          <a:stretch/>
        </p:blipFill>
        <p:spPr bwMode="auto">
          <a:xfrm>
            <a:off x="7045379" y="1562101"/>
            <a:ext cx="4610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分式配合級數求和再求極限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744315"/>
            <a:ext cx="554526" cy="514351"/>
          </a:xfrm>
          <a:prstGeom prst="rect">
            <a:avLst/>
          </a:prstGeom>
        </p:spPr>
      </p:pic>
      <p:pic>
        <p:nvPicPr>
          <p:cNvPr id="8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8"/>
          <a:stretch/>
        </p:blipFill>
        <p:spPr bwMode="auto">
          <a:xfrm>
            <a:off x="542344" y="1769715"/>
            <a:ext cx="578358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3483" r="55150" b="1390"/>
          <a:stretch/>
        </p:blipFill>
        <p:spPr bwMode="auto">
          <a:xfrm>
            <a:off x="7045379" y="5457825"/>
            <a:ext cx="2593921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3" r="40163" b="7501"/>
          <a:stretch/>
        </p:blipFill>
        <p:spPr bwMode="auto">
          <a:xfrm>
            <a:off x="7045380" y="3857625"/>
            <a:ext cx="3460696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9" r="30337" b="19089"/>
          <a:stretch/>
        </p:blipFill>
        <p:spPr bwMode="auto">
          <a:xfrm>
            <a:off x="7045379" y="2867025"/>
            <a:ext cx="4029021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1" r="30337" b="26394"/>
          <a:stretch/>
        </p:blipFill>
        <p:spPr bwMode="auto">
          <a:xfrm>
            <a:off x="7045379" y="1606067"/>
            <a:ext cx="4029021" cy="11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分式配合級數求和再求極限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4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64"/>
          <a:stretch/>
        </p:blipFill>
        <p:spPr bwMode="auto">
          <a:xfrm>
            <a:off x="473446" y="1769715"/>
            <a:ext cx="597217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分式配合級數求和再求極限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11266" name="Picture 2" descr="F:\龍騰\PPT-82004-MD1[A]佩珠#389(109.09.23)\LINKS\C教、學例---取自講義\C04\C-4-1--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4" r="36311" b="28353"/>
          <a:stretch/>
        </p:blipFill>
        <p:spPr bwMode="auto">
          <a:xfrm>
            <a:off x="7045380" y="3689796"/>
            <a:ext cx="3803596" cy="11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64"/>
          <a:stretch/>
        </p:blipFill>
        <p:spPr bwMode="auto">
          <a:xfrm>
            <a:off x="473446" y="1769715"/>
            <a:ext cx="597217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5" r="38544" b="39717"/>
          <a:stretch/>
        </p:blipFill>
        <p:spPr bwMode="auto">
          <a:xfrm>
            <a:off x="7045380" y="2781300"/>
            <a:ext cx="3670246" cy="7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7" r="21611" b="47629"/>
          <a:stretch/>
        </p:blipFill>
        <p:spPr bwMode="auto">
          <a:xfrm>
            <a:off x="7045379" y="1371600"/>
            <a:ext cx="4681537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龍騰\PPT-82004-MD1[A]佩珠#389(109.09.23)\圖\images\A-4-1_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3"/>
          <a:stretch/>
        </p:blipFill>
        <p:spPr bwMode="auto">
          <a:xfrm>
            <a:off x="850267" y="2095500"/>
            <a:ext cx="1059275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分式配合級數求和再求極限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11266" name="Picture 2" descr="F:\龍騰\PPT-82004-MD1[A]佩珠#389(109.09.23)\LINKS\C教、學例---取自講義\C04\C-4-1--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6" r="21611" b="13952"/>
          <a:stretch/>
        </p:blipFill>
        <p:spPr bwMode="auto">
          <a:xfrm>
            <a:off x="7045379" y="1536700"/>
            <a:ext cx="4681537" cy="15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64"/>
          <a:stretch/>
        </p:blipFill>
        <p:spPr bwMode="auto">
          <a:xfrm>
            <a:off x="473446" y="1769715"/>
            <a:ext cx="597217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8" r="21611" b="-1"/>
          <a:stretch/>
        </p:blipFill>
        <p:spPr bwMode="auto">
          <a:xfrm>
            <a:off x="7045379" y="3115468"/>
            <a:ext cx="4681537" cy="15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判斷無窮等比數列的收斂或發散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7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3"/>
          <a:stretch/>
        </p:blipFill>
        <p:spPr bwMode="auto">
          <a:xfrm>
            <a:off x="544249" y="1744028"/>
            <a:ext cx="5726430" cy="26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判斷無窮等比數列的收斂或發散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22553" y="1693515"/>
            <a:ext cx="554526" cy="514351"/>
          </a:xfrm>
          <a:prstGeom prst="rect">
            <a:avLst/>
          </a:prstGeom>
        </p:spPr>
      </p:pic>
      <p:pic>
        <p:nvPicPr>
          <p:cNvPr id="12290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8" r="36794"/>
          <a:stretch/>
        </p:blipFill>
        <p:spPr bwMode="auto">
          <a:xfrm>
            <a:off x="6677080" y="5857874"/>
            <a:ext cx="3619446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3"/>
          <a:stretch/>
        </p:blipFill>
        <p:spPr bwMode="auto">
          <a:xfrm>
            <a:off x="544249" y="1744028"/>
            <a:ext cx="5726430" cy="26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0" r="30639" b="9622"/>
          <a:stretch/>
        </p:blipFill>
        <p:spPr bwMode="auto">
          <a:xfrm>
            <a:off x="6677079" y="5372100"/>
            <a:ext cx="3971871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6" r="7464" b="16512"/>
          <a:stretch/>
        </p:blipFill>
        <p:spPr bwMode="auto">
          <a:xfrm>
            <a:off x="6677079" y="4610100"/>
            <a:ext cx="5299021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6" r="7464" b="24235"/>
          <a:stretch/>
        </p:blipFill>
        <p:spPr bwMode="auto">
          <a:xfrm>
            <a:off x="6677079" y="3657600"/>
            <a:ext cx="5299021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3" r="60746" b="37658"/>
          <a:stretch/>
        </p:blipFill>
        <p:spPr bwMode="auto">
          <a:xfrm>
            <a:off x="6677080" y="2971800"/>
            <a:ext cx="2247846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7" r="32969" b="45973"/>
          <a:stretch/>
        </p:blipFill>
        <p:spPr bwMode="auto">
          <a:xfrm>
            <a:off x="6677079" y="2207866"/>
            <a:ext cx="3838521" cy="6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1" r="48770" b="54194"/>
          <a:stretch/>
        </p:blipFill>
        <p:spPr bwMode="auto">
          <a:xfrm>
            <a:off x="6677080" y="1744028"/>
            <a:ext cx="2933646" cy="4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判斷無窮等比數列的收斂或發散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5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71"/>
          <a:stretch/>
        </p:blipFill>
        <p:spPr bwMode="auto">
          <a:xfrm>
            <a:off x="216439" y="1744028"/>
            <a:ext cx="5720715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判斷無窮等比數列的收斂或發散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13314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4" r="52326" b="35393"/>
          <a:stretch/>
        </p:blipFill>
        <p:spPr bwMode="auto">
          <a:xfrm>
            <a:off x="6260369" y="3638550"/>
            <a:ext cx="2727271" cy="10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845543" y="1693515"/>
            <a:ext cx="554526" cy="514351"/>
          </a:xfrm>
          <a:prstGeom prst="rect">
            <a:avLst/>
          </a:prstGeom>
        </p:spPr>
      </p:pic>
      <p:pic>
        <p:nvPicPr>
          <p:cNvPr id="11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71"/>
          <a:stretch/>
        </p:blipFill>
        <p:spPr bwMode="auto">
          <a:xfrm>
            <a:off x="216439" y="1744028"/>
            <a:ext cx="5720715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0" r="25353" b="47497"/>
          <a:stretch/>
        </p:blipFill>
        <p:spPr bwMode="auto">
          <a:xfrm>
            <a:off x="6260369" y="2476500"/>
            <a:ext cx="4270321" cy="10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4" r="46998" b="61516"/>
          <a:stretch/>
        </p:blipFill>
        <p:spPr bwMode="auto">
          <a:xfrm>
            <a:off x="6260369" y="1475424"/>
            <a:ext cx="3032071" cy="8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判斷無窮等比數列的收斂或發散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13314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82" r="60318"/>
          <a:stretch/>
        </p:blipFill>
        <p:spPr bwMode="auto">
          <a:xfrm>
            <a:off x="6269424" y="4261880"/>
            <a:ext cx="2270071" cy="6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854598" y="1693515"/>
            <a:ext cx="554526" cy="514351"/>
          </a:xfrm>
          <a:prstGeom prst="rect">
            <a:avLst/>
          </a:prstGeom>
        </p:spPr>
      </p:pic>
      <p:pic>
        <p:nvPicPr>
          <p:cNvPr id="11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71"/>
          <a:stretch/>
        </p:blipFill>
        <p:spPr bwMode="auto">
          <a:xfrm>
            <a:off x="225494" y="1744028"/>
            <a:ext cx="5720715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3" r="711" b="7888"/>
          <a:stretch/>
        </p:blipFill>
        <p:spPr bwMode="auto">
          <a:xfrm>
            <a:off x="6269424" y="3533775"/>
            <a:ext cx="5680021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0" r="30515" b="14167"/>
          <a:stretch/>
        </p:blipFill>
        <p:spPr bwMode="auto">
          <a:xfrm>
            <a:off x="6269425" y="2450624"/>
            <a:ext cx="3975046" cy="9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7" r="58153" b="25981"/>
          <a:stretch/>
        </p:blipFill>
        <p:spPr bwMode="auto">
          <a:xfrm>
            <a:off x="6269425" y="1500824"/>
            <a:ext cx="2393896" cy="8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等比型無窮數列的極限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7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6"/>
          <a:stretch/>
        </p:blipFill>
        <p:spPr bwMode="auto">
          <a:xfrm>
            <a:off x="528955" y="1812808"/>
            <a:ext cx="576643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等比型無窮數列的極限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16681" y="1392355"/>
            <a:ext cx="554526" cy="514351"/>
          </a:xfrm>
          <a:prstGeom prst="rect">
            <a:avLst/>
          </a:prstGeom>
        </p:spPr>
      </p:pic>
      <p:pic>
        <p:nvPicPr>
          <p:cNvPr id="14338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9" r="12519" b="33358"/>
          <a:stretch/>
        </p:blipFill>
        <p:spPr bwMode="auto">
          <a:xfrm>
            <a:off x="6871208" y="5181601"/>
            <a:ext cx="5044567" cy="13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6"/>
          <a:stretch/>
        </p:blipFill>
        <p:spPr bwMode="auto">
          <a:xfrm>
            <a:off x="528955" y="1812808"/>
            <a:ext cx="576643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4" r="15162" b="42771"/>
          <a:stretch/>
        </p:blipFill>
        <p:spPr bwMode="auto">
          <a:xfrm>
            <a:off x="6871208" y="4371975"/>
            <a:ext cx="4892167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1" r="25733" b="48366"/>
          <a:stretch/>
        </p:blipFill>
        <p:spPr bwMode="auto">
          <a:xfrm>
            <a:off x="6871208" y="3057525"/>
            <a:ext cx="428256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9" r="18961" b="58305"/>
          <a:stretch/>
        </p:blipFill>
        <p:spPr bwMode="auto">
          <a:xfrm>
            <a:off x="6871208" y="2171699"/>
            <a:ext cx="4673092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 r="42251" b="64229"/>
          <a:stretch/>
        </p:blipFill>
        <p:spPr bwMode="auto">
          <a:xfrm>
            <a:off x="6871208" y="1145235"/>
            <a:ext cx="3330067" cy="9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等比型無窮數列的極限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16681" y="1392355"/>
            <a:ext cx="554526" cy="514351"/>
          </a:xfrm>
          <a:prstGeom prst="rect">
            <a:avLst/>
          </a:prstGeom>
        </p:spPr>
      </p:pic>
      <p:pic>
        <p:nvPicPr>
          <p:cNvPr id="14338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7" r="16483"/>
          <a:stretch/>
        </p:blipFill>
        <p:spPr bwMode="auto">
          <a:xfrm>
            <a:off x="6871208" y="4267200"/>
            <a:ext cx="4815967" cy="17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6"/>
          <a:stretch/>
        </p:blipFill>
        <p:spPr bwMode="auto">
          <a:xfrm>
            <a:off x="528955" y="1812808"/>
            <a:ext cx="576643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6" r="7729" b="12792"/>
          <a:stretch/>
        </p:blipFill>
        <p:spPr bwMode="auto">
          <a:xfrm>
            <a:off x="6871208" y="2990850"/>
            <a:ext cx="532079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76" r="44399" b="20954"/>
          <a:stretch/>
        </p:blipFill>
        <p:spPr bwMode="auto">
          <a:xfrm>
            <a:off x="6871208" y="2112454"/>
            <a:ext cx="3206242" cy="8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6" r="57282" b="27404"/>
          <a:stretch/>
        </p:blipFill>
        <p:spPr bwMode="auto">
          <a:xfrm>
            <a:off x="6871208" y="1234058"/>
            <a:ext cx="2463292" cy="8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等比型無窮數列的極限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33"/>
          <a:stretch/>
        </p:blipFill>
        <p:spPr bwMode="auto">
          <a:xfrm>
            <a:off x="509905" y="1812808"/>
            <a:ext cx="5526405" cy="22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龍騰\PPT-82004-MD1[A]佩珠#389(109.09.23)\圖\images\A-4-1_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0" t="30722" b="26183"/>
          <a:stretch/>
        </p:blipFill>
        <p:spPr bwMode="auto">
          <a:xfrm>
            <a:off x="7556500" y="1282700"/>
            <a:ext cx="397542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龍騰\PPT-82004-MD1[A]佩珠#389(109.09.23)\圖\images\A-4-1_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2" r="38848" b="30826"/>
          <a:stretch/>
        </p:blipFill>
        <p:spPr bwMode="auto">
          <a:xfrm>
            <a:off x="850267" y="1676400"/>
            <a:ext cx="6477633" cy="46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等比型無窮數列的極限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15362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r="25336" b="52394"/>
          <a:stretch/>
        </p:blipFill>
        <p:spPr bwMode="auto">
          <a:xfrm>
            <a:off x="6665596" y="3514725"/>
            <a:ext cx="4126230" cy="16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33"/>
          <a:stretch/>
        </p:blipFill>
        <p:spPr bwMode="auto">
          <a:xfrm>
            <a:off x="509905" y="1812808"/>
            <a:ext cx="5526405" cy="22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11069" y="179875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1" r="12065" b="65582"/>
          <a:stretch/>
        </p:blipFill>
        <p:spPr bwMode="auto">
          <a:xfrm>
            <a:off x="6665595" y="2562226"/>
            <a:ext cx="485965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r="41710" b="72747"/>
          <a:stretch/>
        </p:blipFill>
        <p:spPr bwMode="auto">
          <a:xfrm>
            <a:off x="6665595" y="1527877"/>
            <a:ext cx="3221355" cy="9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等比型無窮數列的極限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15362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3" r="6828" b="45669"/>
          <a:stretch/>
        </p:blipFill>
        <p:spPr bwMode="auto">
          <a:xfrm>
            <a:off x="6665596" y="1673018"/>
            <a:ext cx="5149034" cy="8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33"/>
          <a:stretch/>
        </p:blipFill>
        <p:spPr bwMode="auto">
          <a:xfrm>
            <a:off x="509905" y="1812808"/>
            <a:ext cx="5526405" cy="22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11069" y="179875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3" r="6828" b="35939"/>
          <a:stretch/>
        </p:blipFill>
        <p:spPr bwMode="auto">
          <a:xfrm>
            <a:off x="6665596" y="2924851"/>
            <a:ext cx="5149034" cy="12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等比型無窮數列的極限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15362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2" r="12582" b="-172"/>
          <a:stretch/>
        </p:blipFill>
        <p:spPr bwMode="auto">
          <a:xfrm>
            <a:off x="6665596" y="4648200"/>
            <a:ext cx="4831080" cy="18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33"/>
          <a:stretch/>
        </p:blipFill>
        <p:spPr bwMode="auto">
          <a:xfrm>
            <a:off x="509905" y="1812808"/>
            <a:ext cx="5526405" cy="22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11069" y="179875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7" b="13438"/>
          <a:stretch/>
        </p:blipFill>
        <p:spPr bwMode="auto">
          <a:xfrm>
            <a:off x="6665595" y="3495675"/>
            <a:ext cx="552640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0" r="38435" b="22946"/>
          <a:stretch/>
        </p:blipFill>
        <p:spPr bwMode="auto">
          <a:xfrm>
            <a:off x="6665596" y="2524126"/>
            <a:ext cx="3402330" cy="8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1" r="53430" b="29260"/>
          <a:stretch/>
        </p:blipFill>
        <p:spPr bwMode="auto">
          <a:xfrm>
            <a:off x="6665595" y="1627524"/>
            <a:ext cx="2573655" cy="8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/>
                  <a:t>收斂的條件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7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0"/>
          <a:stretch/>
        </p:blipFill>
        <p:spPr bwMode="auto">
          <a:xfrm>
            <a:off x="686178" y="1782703"/>
            <a:ext cx="5697855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/>
                  <a:t>收斂的條件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16386" name="Picture 2" descr="F:\龍騰\PPT-82004-MD1[A]佩珠#389(109.09.23)\LINKS\C教、學例---取自講義\C04\C-4-1--7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709" r="59992"/>
          <a:stretch/>
        </p:blipFill>
        <p:spPr bwMode="auto">
          <a:xfrm>
            <a:off x="7045380" y="4422714"/>
            <a:ext cx="2279596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7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0"/>
          <a:stretch/>
        </p:blipFill>
        <p:spPr bwMode="auto">
          <a:xfrm>
            <a:off x="686178" y="1782703"/>
            <a:ext cx="5697855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7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4" r="58473" b="16291"/>
          <a:stretch/>
        </p:blipFill>
        <p:spPr bwMode="auto">
          <a:xfrm>
            <a:off x="7045379" y="2707421"/>
            <a:ext cx="2366129" cy="9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7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61664" b="33145"/>
          <a:stretch/>
        </p:blipFill>
        <p:spPr bwMode="auto">
          <a:xfrm>
            <a:off x="7045380" y="1782703"/>
            <a:ext cx="2184346" cy="9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7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 t="66854" r="11904" b="16291"/>
          <a:stretch/>
        </p:blipFill>
        <p:spPr bwMode="auto">
          <a:xfrm>
            <a:off x="6901697" y="3524525"/>
            <a:ext cx="2509811" cy="9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/>
                  <a:t>收斂的條件</a:t>
                </a:r>
              </a:p>
            </p:txBody>
          </p:sp>
        </mc:Choice>
        <mc:Fallback xmlns="">
          <p:sp>
            <p:nvSpPr>
              <p:cNvPr id="7" name="標題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7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3"/>
          <a:stretch/>
        </p:blipFill>
        <p:spPr bwMode="auto">
          <a:xfrm>
            <a:off x="586165" y="1778733"/>
            <a:ext cx="584073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/>
                  <a:t>收斂的條件</a:t>
                </a:r>
              </a:p>
            </p:txBody>
          </p:sp>
        </mc:Choice>
        <mc:Fallback xmlns="">
          <p:sp>
            <p:nvSpPr>
              <p:cNvPr id="7" name="標題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7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9" r="53632" b="-1"/>
          <a:stretch/>
        </p:blipFill>
        <p:spPr bwMode="auto">
          <a:xfrm>
            <a:off x="7045379" y="4268389"/>
            <a:ext cx="2708221" cy="4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7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3"/>
          <a:stretch/>
        </p:blipFill>
        <p:spPr bwMode="auto">
          <a:xfrm>
            <a:off x="586165" y="1778733"/>
            <a:ext cx="584073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7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7" r="39514" b="8981"/>
          <a:stretch/>
        </p:blipFill>
        <p:spPr bwMode="auto">
          <a:xfrm>
            <a:off x="7045379" y="3686968"/>
            <a:ext cx="3532823" cy="4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7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3" r="39514" b="17963"/>
          <a:stretch/>
        </p:blipFill>
        <p:spPr bwMode="auto">
          <a:xfrm>
            <a:off x="7045379" y="2752725"/>
            <a:ext cx="3532823" cy="9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7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2" r="58851" b="35927"/>
          <a:stretch/>
        </p:blipFill>
        <p:spPr bwMode="auto">
          <a:xfrm>
            <a:off x="7045379" y="1752598"/>
            <a:ext cx="2403421" cy="10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夾擠定理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8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8"/>
          <a:stretch/>
        </p:blipFill>
        <p:spPr bwMode="auto">
          <a:xfrm>
            <a:off x="688223" y="1972915"/>
            <a:ext cx="5697855" cy="10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夾擠定理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18434" name="Picture 2" descr="F:\龍騰\PPT-82004-MD1[A]佩珠#389(109.09.23)\LINKS\C教、學例---取自講義\C04\C-4-1--8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51" r="32243" b="1"/>
          <a:stretch/>
        </p:blipFill>
        <p:spPr bwMode="auto">
          <a:xfrm>
            <a:off x="7045380" y="4690095"/>
            <a:ext cx="3860746" cy="8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8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8"/>
          <a:stretch/>
        </p:blipFill>
        <p:spPr bwMode="auto">
          <a:xfrm>
            <a:off x="688223" y="1972915"/>
            <a:ext cx="5697855" cy="10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8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3" r="17077" b="16649"/>
          <a:stretch/>
        </p:blipFill>
        <p:spPr bwMode="auto">
          <a:xfrm>
            <a:off x="7045379" y="3609975"/>
            <a:ext cx="4724853" cy="8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8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6" r="40434" b="34901"/>
          <a:stretch/>
        </p:blipFill>
        <p:spPr bwMode="auto">
          <a:xfrm>
            <a:off x="7045379" y="2522810"/>
            <a:ext cx="3394021" cy="8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8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5" r="47789" b="50434"/>
          <a:stretch/>
        </p:blipFill>
        <p:spPr bwMode="auto">
          <a:xfrm>
            <a:off x="7045379" y="2030065"/>
            <a:ext cx="2974921" cy="4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夾擠定理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8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/>
        </p:blipFill>
        <p:spPr bwMode="auto">
          <a:xfrm>
            <a:off x="575999" y="1825277"/>
            <a:ext cx="584073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850267" y="2220686"/>
            <a:ext cx="10592753" cy="3719103"/>
            <a:chOff x="850267" y="2220686"/>
            <a:chExt cx="10592753" cy="3719103"/>
          </a:xfrm>
        </p:grpSpPr>
        <p:pic>
          <p:nvPicPr>
            <p:cNvPr id="1026" name="Picture 2" descr="F:\龍騰\PPT-82004-MD1[A]佩珠#389(109.09.23)\圖\images\A-4-1_(1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61"/>
            <a:stretch/>
          </p:blipFill>
          <p:spPr bwMode="auto">
            <a:xfrm>
              <a:off x="850267" y="3076574"/>
              <a:ext cx="10592753" cy="286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F:\龍騰\PPT-82004-MD1[A]佩珠#389(109.09.23)\圖\images\A-4-1_(1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294" r="70530" b="23639"/>
            <a:stretch/>
          </p:blipFill>
          <p:spPr bwMode="auto">
            <a:xfrm>
              <a:off x="850268" y="2220686"/>
              <a:ext cx="3121658" cy="8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12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夾擠定理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8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95" r="34225"/>
          <a:stretch/>
        </p:blipFill>
        <p:spPr bwMode="auto">
          <a:xfrm>
            <a:off x="7045378" y="4000500"/>
            <a:ext cx="3841697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8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/>
        </p:blipFill>
        <p:spPr bwMode="auto">
          <a:xfrm>
            <a:off x="575999" y="1825277"/>
            <a:ext cx="584073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8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4" r="15635" b="15605"/>
          <a:stretch/>
        </p:blipFill>
        <p:spPr bwMode="auto">
          <a:xfrm>
            <a:off x="7045378" y="2844452"/>
            <a:ext cx="4927547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8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435" r="45804" b="36837"/>
          <a:stretch/>
        </p:blipFill>
        <p:spPr bwMode="auto">
          <a:xfrm>
            <a:off x="7045379" y="1871663"/>
            <a:ext cx="3165422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龍騰\PPT-82004-MD1[A]佩珠#389(109.09.23)\圖\images\A-4-1-2_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0"/>
          <a:stretch/>
        </p:blipFill>
        <p:spPr bwMode="auto">
          <a:xfrm>
            <a:off x="746126" y="2565400"/>
            <a:ext cx="10676573" cy="19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龍騰\PPT-82004-MD1[A]佩珠#389(109.09.23)\圖\images\A-4-1-2_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45753"/>
          <a:stretch/>
        </p:blipFill>
        <p:spPr bwMode="auto">
          <a:xfrm>
            <a:off x="746126" y="1870528"/>
            <a:ext cx="10676573" cy="43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龍騰\PPT-82004-MD1[A]佩珠#389(109.09.23)\圖\images\A-4-1-2_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0"/>
          <a:stretch/>
        </p:blipFill>
        <p:spPr bwMode="auto">
          <a:xfrm>
            <a:off x="746126" y="1480456"/>
            <a:ext cx="10676573" cy="52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無窮等比級數求和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7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0"/>
          <a:stretch/>
        </p:blipFill>
        <p:spPr bwMode="auto">
          <a:xfrm>
            <a:off x="577733" y="2021681"/>
            <a:ext cx="547497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無窮等比級數求和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325215"/>
            <a:ext cx="554526" cy="514351"/>
          </a:xfrm>
          <a:prstGeom prst="rect">
            <a:avLst/>
          </a:prstGeom>
        </p:spPr>
      </p:pic>
      <p:pic>
        <p:nvPicPr>
          <p:cNvPr id="20482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7" r="30354" b="23888"/>
          <a:stretch/>
        </p:blipFill>
        <p:spPr bwMode="auto">
          <a:xfrm>
            <a:off x="7045379" y="4943475"/>
            <a:ext cx="3813121" cy="14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0"/>
          <a:stretch/>
        </p:blipFill>
        <p:spPr bwMode="auto">
          <a:xfrm>
            <a:off x="577733" y="2021681"/>
            <a:ext cx="547497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2" r="19885" b="35748"/>
          <a:stretch/>
        </p:blipFill>
        <p:spPr bwMode="auto">
          <a:xfrm>
            <a:off x="7045379" y="3990975"/>
            <a:ext cx="4386262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4" r="19885" b="42458"/>
          <a:stretch/>
        </p:blipFill>
        <p:spPr bwMode="auto">
          <a:xfrm>
            <a:off x="7045379" y="2447925"/>
            <a:ext cx="4386262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586" r="39574" b="54724"/>
          <a:stretch/>
        </p:blipFill>
        <p:spPr bwMode="auto">
          <a:xfrm>
            <a:off x="7045379" y="828328"/>
            <a:ext cx="3308296" cy="15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無窮等比級數求和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325215"/>
            <a:ext cx="554526" cy="514351"/>
          </a:xfrm>
          <a:prstGeom prst="rect">
            <a:avLst/>
          </a:prstGeom>
        </p:spPr>
      </p:pic>
      <p:pic>
        <p:nvPicPr>
          <p:cNvPr id="20482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7" r="19885" b="-2"/>
          <a:stretch/>
        </p:blipFill>
        <p:spPr bwMode="auto">
          <a:xfrm>
            <a:off x="7045379" y="3419475"/>
            <a:ext cx="4386262" cy="80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0"/>
          <a:stretch/>
        </p:blipFill>
        <p:spPr bwMode="auto">
          <a:xfrm>
            <a:off x="577733" y="2021681"/>
            <a:ext cx="547497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0" r="25482" b="7290"/>
          <a:stretch/>
        </p:blipFill>
        <p:spPr bwMode="auto">
          <a:xfrm>
            <a:off x="7045379" y="2114550"/>
            <a:ext cx="4079821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9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552" r="32789" b="16724"/>
          <a:stretch/>
        </p:blipFill>
        <p:spPr bwMode="auto">
          <a:xfrm>
            <a:off x="7045379" y="1133929"/>
            <a:ext cx="3679771" cy="8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無窮等比級數求和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4"/>
          <a:stretch/>
        </p:blipFill>
        <p:spPr bwMode="auto">
          <a:xfrm>
            <a:off x="577733" y="2021681"/>
            <a:ext cx="5497830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無窮等比級數求和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1506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4" r="30124" b="25819"/>
          <a:stretch/>
        </p:blipFill>
        <p:spPr bwMode="auto">
          <a:xfrm>
            <a:off x="7045379" y="4876800"/>
            <a:ext cx="3841696" cy="15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4"/>
          <a:stretch/>
        </p:blipFill>
        <p:spPr bwMode="auto">
          <a:xfrm>
            <a:off x="577733" y="2021681"/>
            <a:ext cx="5497830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1" r="28045" b="39016"/>
          <a:stretch/>
        </p:blipFill>
        <p:spPr bwMode="auto">
          <a:xfrm>
            <a:off x="7045379" y="3905251"/>
            <a:ext cx="3955996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2" r="24060" b="47349"/>
          <a:stretch/>
        </p:blipFill>
        <p:spPr bwMode="auto">
          <a:xfrm>
            <a:off x="7045379" y="2733675"/>
            <a:ext cx="4175071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3" r="52992" b="57398"/>
          <a:stretch/>
        </p:blipFill>
        <p:spPr bwMode="auto">
          <a:xfrm>
            <a:off x="7045379" y="1767334"/>
            <a:ext cx="2584396" cy="9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無窮等比級數求和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1506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63" r="17447" b="-1"/>
          <a:stretch/>
        </p:blipFill>
        <p:spPr bwMode="auto">
          <a:xfrm>
            <a:off x="7045379" y="4324350"/>
            <a:ext cx="4538662" cy="5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4"/>
          <a:stretch/>
        </p:blipFill>
        <p:spPr bwMode="auto">
          <a:xfrm>
            <a:off x="577733" y="2021681"/>
            <a:ext cx="5497830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9" r="17447" b="5191"/>
          <a:stretch/>
        </p:blipFill>
        <p:spPr bwMode="auto">
          <a:xfrm>
            <a:off x="7045379" y="2790825"/>
            <a:ext cx="4538662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9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2" r="49874" b="18508"/>
          <a:stretch/>
        </p:blipFill>
        <p:spPr bwMode="auto">
          <a:xfrm>
            <a:off x="7045379" y="1814286"/>
            <a:ext cx="2755846" cy="8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龍騰\PPT-82004-MD1[A]佩珠#389(109.09.23)\圖\images\A-4-1_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7" y="1828800"/>
            <a:ext cx="10666095" cy="40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無窮級數求和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0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64"/>
          <a:stretch/>
        </p:blipFill>
        <p:spPr bwMode="auto">
          <a:xfrm>
            <a:off x="577733" y="1967819"/>
            <a:ext cx="5400675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無窮級數求和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45713" y="754169"/>
            <a:ext cx="554526" cy="514351"/>
          </a:xfrm>
          <a:prstGeom prst="rect">
            <a:avLst/>
          </a:prstGeom>
        </p:spPr>
      </p:pic>
      <p:pic>
        <p:nvPicPr>
          <p:cNvPr id="22530" name="Picture 2" descr="F:\龍騰\PPT-82004-MD1[A]佩珠#389(109.09.23)\LINKS\C教、學例---取自講義\C04\C-4-1--10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4" r="17184"/>
          <a:stretch/>
        </p:blipFill>
        <p:spPr bwMode="auto">
          <a:xfrm>
            <a:off x="6900239" y="4953000"/>
            <a:ext cx="4472611" cy="15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0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64"/>
          <a:stretch/>
        </p:blipFill>
        <p:spPr bwMode="auto">
          <a:xfrm>
            <a:off x="577733" y="1967819"/>
            <a:ext cx="5400675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0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9" r="6854" b="16719"/>
          <a:stretch/>
        </p:blipFill>
        <p:spPr bwMode="auto">
          <a:xfrm>
            <a:off x="6900239" y="4038600"/>
            <a:ext cx="503050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0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8" r="11187" b="24651"/>
          <a:stretch/>
        </p:blipFill>
        <p:spPr bwMode="auto">
          <a:xfrm>
            <a:off x="6900239" y="3048000"/>
            <a:ext cx="479646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0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3" r="15244" b="34471"/>
          <a:stretch/>
        </p:blipFill>
        <p:spPr bwMode="auto">
          <a:xfrm>
            <a:off x="6900240" y="1552575"/>
            <a:ext cx="4577386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0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0" r="6854" b="49958"/>
          <a:stretch/>
        </p:blipFill>
        <p:spPr bwMode="auto">
          <a:xfrm>
            <a:off x="6900239" y="483053"/>
            <a:ext cx="5030507" cy="100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無窮級數求和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10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3"/>
          <a:stretch/>
        </p:blipFill>
        <p:spPr bwMode="auto">
          <a:xfrm>
            <a:off x="592247" y="1972915"/>
            <a:ext cx="4451985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無窮級數求和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695659"/>
            <a:ext cx="554526" cy="514351"/>
          </a:xfrm>
          <a:prstGeom prst="rect">
            <a:avLst/>
          </a:prstGeom>
        </p:spPr>
      </p:pic>
      <p:pic>
        <p:nvPicPr>
          <p:cNvPr id="23554" name="Picture 2" descr="F:\龍騰\PPT-82004-MD1[A]佩珠#389(109.09.23)\LINKS\C教、學例---取自講義\C04\C-4-1--10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7" r="19057" b="1356"/>
          <a:stretch/>
        </p:blipFill>
        <p:spPr bwMode="auto">
          <a:xfrm>
            <a:off x="7045379" y="5657850"/>
            <a:ext cx="360357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0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3"/>
          <a:stretch/>
        </p:blipFill>
        <p:spPr bwMode="auto">
          <a:xfrm>
            <a:off x="592247" y="1972915"/>
            <a:ext cx="4451985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0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7" r="16704" b="10699"/>
          <a:stretch/>
        </p:blipFill>
        <p:spPr bwMode="auto">
          <a:xfrm>
            <a:off x="7045379" y="4010025"/>
            <a:ext cx="370834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0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1" r="6434" b="27978"/>
          <a:stretch/>
        </p:blipFill>
        <p:spPr bwMode="auto">
          <a:xfrm>
            <a:off x="7045380" y="3038475"/>
            <a:ext cx="4165546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0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5" b="38025"/>
          <a:stretch/>
        </p:blipFill>
        <p:spPr bwMode="auto">
          <a:xfrm>
            <a:off x="7045379" y="1495424"/>
            <a:ext cx="445198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10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1" r="16704" b="54902"/>
          <a:stretch/>
        </p:blipFill>
        <p:spPr bwMode="auto">
          <a:xfrm>
            <a:off x="7045380" y="454932"/>
            <a:ext cx="3708346" cy="8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無窮等比級數的應用問題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7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1"/>
          <a:stretch/>
        </p:blipFill>
        <p:spPr bwMode="auto">
          <a:xfrm>
            <a:off x="559489" y="1985615"/>
            <a:ext cx="563499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無窮等比級數的應用問題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4578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3" r="39600" b="36891"/>
          <a:stretch/>
        </p:blipFill>
        <p:spPr bwMode="auto">
          <a:xfrm>
            <a:off x="7045379" y="5553074"/>
            <a:ext cx="3403546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1"/>
          <a:stretch/>
        </p:blipFill>
        <p:spPr bwMode="auto">
          <a:xfrm>
            <a:off x="559489" y="1985615"/>
            <a:ext cx="563499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9" r="41290" b="45257"/>
          <a:stretch/>
        </p:blipFill>
        <p:spPr bwMode="auto">
          <a:xfrm>
            <a:off x="7045379" y="4643090"/>
            <a:ext cx="3308296" cy="7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4" r="41290" b="52540"/>
          <a:stretch/>
        </p:blipFill>
        <p:spPr bwMode="auto">
          <a:xfrm>
            <a:off x="7045379" y="3667125"/>
            <a:ext cx="330829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0" r="42473" b="60437"/>
          <a:stretch/>
        </p:blipFill>
        <p:spPr bwMode="auto">
          <a:xfrm>
            <a:off x="7045379" y="2790824"/>
            <a:ext cx="324162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9" r="37000" b="67413"/>
          <a:stretch/>
        </p:blipFill>
        <p:spPr bwMode="auto">
          <a:xfrm>
            <a:off x="7045379" y="1866236"/>
            <a:ext cx="3550050" cy="7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無窮等比級數的應用問題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4578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1" r="30472" b="929"/>
          <a:stretch/>
        </p:blipFill>
        <p:spPr bwMode="auto">
          <a:xfrm>
            <a:off x="7045379" y="5162548"/>
            <a:ext cx="3917896" cy="11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1"/>
          <a:stretch/>
        </p:blipFill>
        <p:spPr bwMode="auto">
          <a:xfrm>
            <a:off x="559489" y="1985615"/>
            <a:ext cx="563499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4" r="43487" b="10360"/>
          <a:stretch/>
        </p:blipFill>
        <p:spPr bwMode="auto">
          <a:xfrm>
            <a:off x="7045379" y="4157950"/>
            <a:ext cx="3184471" cy="10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0" r="14272" b="18446"/>
          <a:stretch/>
        </p:blipFill>
        <p:spPr bwMode="auto">
          <a:xfrm>
            <a:off x="7045379" y="3219450"/>
            <a:ext cx="4830762" cy="9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4" r="59039" b="26536"/>
          <a:stretch/>
        </p:blipFill>
        <p:spPr bwMode="auto">
          <a:xfrm>
            <a:off x="7045379" y="2695575"/>
            <a:ext cx="230817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7" r="73406" b="30216"/>
          <a:stretch/>
        </p:blipFill>
        <p:spPr bwMode="auto">
          <a:xfrm>
            <a:off x="7045379" y="2280905"/>
            <a:ext cx="1498546" cy="4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9" r="70702" b="33963"/>
          <a:stretch/>
        </p:blipFill>
        <p:spPr bwMode="auto">
          <a:xfrm>
            <a:off x="7045379" y="1866236"/>
            <a:ext cx="1650946" cy="3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0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無窮等比級數的應用問題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9" name="Picture 2" descr="F:\龍騰\PPT-82004-MD1[A]佩珠#389(109.09.23)\LINKS\C教、學例---取自講義\C04\C-4-1--11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35"/>
          <a:stretch/>
        </p:blipFill>
        <p:spPr bwMode="auto">
          <a:xfrm>
            <a:off x="586596" y="1652742"/>
            <a:ext cx="565785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無窮等比級數的應用問題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86596" y="3573115"/>
            <a:ext cx="554526" cy="514351"/>
          </a:xfrm>
          <a:prstGeom prst="rect">
            <a:avLst/>
          </a:prstGeom>
        </p:spPr>
      </p:pic>
      <p:pic>
        <p:nvPicPr>
          <p:cNvPr id="10" name="Picture 2" descr="F:\龍騰\PPT-82004-MD1[A]佩珠#389(109.09.23)\LINKS\C教、學例---取自講義\C04\C-4-1--11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35"/>
          <a:stretch/>
        </p:blipFill>
        <p:spPr bwMode="auto">
          <a:xfrm>
            <a:off x="586596" y="1652742"/>
            <a:ext cx="565785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874422" y="5067300"/>
            <a:ext cx="10345089" cy="1466850"/>
            <a:chOff x="874422" y="5067300"/>
            <a:chExt cx="10345089" cy="1466850"/>
          </a:xfrm>
        </p:grpSpPr>
        <p:pic>
          <p:nvPicPr>
            <p:cNvPr id="25602" name="Picture 2" descr="F:\龍騰\PPT-82004-MD1[A]佩珠#389(109.09.23)\LINKS\C教、學例---取自講義\C04\C-4-1--11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87" r="35320"/>
            <a:stretch/>
          </p:blipFill>
          <p:spPr bwMode="auto">
            <a:xfrm>
              <a:off x="7560033" y="5495638"/>
              <a:ext cx="3659478" cy="905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:\龍騰\PPT-82004-MD1[A]佩珠#389(109.09.23)\LINKS\C教、學例---取自講義\C04\C-4-1--11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25" r="53325" b="11672"/>
            <a:stretch/>
          </p:blipFill>
          <p:spPr bwMode="auto">
            <a:xfrm>
              <a:off x="5484522" y="5067300"/>
              <a:ext cx="2640806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F:\龍騰\PPT-82004-MD1[A]佩珠#389(109.09.23)\LINKS\C教、學例---取自講義\C04\C-4-1--11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34" r="12594" b="27575"/>
            <a:stretch/>
          </p:blipFill>
          <p:spPr bwMode="auto">
            <a:xfrm>
              <a:off x="874422" y="5219700"/>
              <a:ext cx="4945353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群組 3"/>
          <p:cNvGrpSpPr/>
          <p:nvPr/>
        </p:nvGrpSpPr>
        <p:grpSpPr>
          <a:xfrm>
            <a:off x="1141122" y="4220816"/>
            <a:ext cx="8274591" cy="933450"/>
            <a:chOff x="1141122" y="4220816"/>
            <a:chExt cx="8274591" cy="933450"/>
          </a:xfrm>
        </p:grpSpPr>
        <p:grpSp>
          <p:nvGrpSpPr>
            <p:cNvPr id="3" name="群組 2"/>
            <p:cNvGrpSpPr/>
            <p:nvPr/>
          </p:nvGrpSpPr>
          <p:grpSpPr>
            <a:xfrm>
              <a:off x="3220204" y="4220816"/>
              <a:ext cx="6195509" cy="933450"/>
              <a:chOff x="1141122" y="4714875"/>
              <a:chExt cx="6195509" cy="933450"/>
            </a:xfrm>
          </p:grpSpPr>
          <p:pic>
            <p:nvPicPr>
              <p:cNvPr id="13" name="Picture 2" descr="F:\龍騰\PPT-82004-MD1[A]佩珠#389(109.09.23)\LINKS\C教、學例---取自講義\C04\C-4-1--11 (2)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14" r="6650" b="39967"/>
              <a:stretch/>
            </p:blipFill>
            <p:spPr bwMode="auto">
              <a:xfrm>
                <a:off x="2055019" y="4714875"/>
                <a:ext cx="5281612" cy="933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F:\龍騰\PPT-82004-MD1[A]佩珠#389(109.09.23)\LINKS\C教、學例---取自講義\C04\C-4-1--11 (2)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197" r="69328" b="50086"/>
              <a:stretch/>
            </p:blipFill>
            <p:spPr bwMode="auto">
              <a:xfrm>
                <a:off x="1141122" y="5076825"/>
                <a:ext cx="1735428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F:\龍騰\PPT-82004-MD1[A]佩珠#389(109.09.23)\LINKS\C教、學例---取自講義\C04\C-4-1--11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82" r="59411" b="55455"/>
            <a:stretch/>
          </p:blipFill>
          <p:spPr bwMode="auto">
            <a:xfrm>
              <a:off x="1141122" y="4404847"/>
              <a:ext cx="2296464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群組 1"/>
          <p:cNvGrpSpPr/>
          <p:nvPr/>
        </p:nvGrpSpPr>
        <p:grpSpPr>
          <a:xfrm>
            <a:off x="1141122" y="3348813"/>
            <a:ext cx="8869653" cy="865534"/>
            <a:chOff x="1141122" y="3348813"/>
            <a:chExt cx="8869653" cy="865534"/>
          </a:xfrm>
        </p:grpSpPr>
        <p:pic>
          <p:nvPicPr>
            <p:cNvPr id="16" name="Picture 2" descr="F:\龍騰\PPT-82004-MD1[A]佩珠#389(109.09.23)\LINKS\C教、學例---取自講義\C04\C-4-1--11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99" r="18822" b="60618"/>
            <a:stretch/>
          </p:blipFill>
          <p:spPr bwMode="auto">
            <a:xfrm>
              <a:off x="5417847" y="3348813"/>
              <a:ext cx="4592928" cy="865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F:\龍騰\PPT-82004-MD1[A]佩珠#389(109.09.23)\LINKS\C教、學例---取自講義\C04\C-4-1--11 (2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32" r="6650" b="70002"/>
            <a:stretch/>
          </p:blipFill>
          <p:spPr bwMode="auto">
            <a:xfrm>
              <a:off x="1141122" y="3601690"/>
              <a:ext cx="5281612" cy="48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3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龍騰\PPT-82004-MD1[A]佩珠#389(109.09.23)\圖\images\A-4-1-3_03.pn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36675"/>
            <a:ext cx="10734199" cy="52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無窮數列的收斂或發散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4098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4"/>
          <a:stretch/>
        </p:blipFill>
        <p:spPr bwMode="auto">
          <a:xfrm>
            <a:off x="578984" y="2001490"/>
            <a:ext cx="5554980" cy="27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循環小數化為分數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7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7"/>
          <a:stretch/>
        </p:blipFill>
        <p:spPr bwMode="auto">
          <a:xfrm>
            <a:off x="577368" y="1897669"/>
            <a:ext cx="556641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循環小數化為分數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51153" y="1871315"/>
            <a:ext cx="554526" cy="514351"/>
          </a:xfrm>
          <a:prstGeom prst="rect">
            <a:avLst/>
          </a:prstGeom>
        </p:spPr>
      </p:pic>
      <p:pic>
        <p:nvPicPr>
          <p:cNvPr id="26626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4" r="31555" b="47646"/>
          <a:stretch/>
        </p:blipFill>
        <p:spPr bwMode="auto">
          <a:xfrm>
            <a:off x="6905680" y="3562349"/>
            <a:ext cx="3809945" cy="156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7"/>
          <a:stretch/>
        </p:blipFill>
        <p:spPr bwMode="auto">
          <a:xfrm>
            <a:off x="577368" y="1897669"/>
            <a:ext cx="556641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664" r="36175" b="63436"/>
          <a:stretch/>
        </p:blipFill>
        <p:spPr bwMode="auto">
          <a:xfrm>
            <a:off x="6905680" y="2781300"/>
            <a:ext cx="355277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1" r="28238" b="72010"/>
          <a:stretch/>
        </p:blipFill>
        <p:spPr bwMode="auto">
          <a:xfrm>
            <a:off x="6905680" y="2295525"/>
            <a:ext cx="39945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2" r="40624" b="76249"/>
          <a:stretch/>
        </p:blipFill>
        <p:spPr bwMode="auto">
          <a:xfrm>
            <a:off x="6905680" y="1858615"/>
            <a:ext cx="3305120" cy="4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循環小數化為分數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51153" y="1871315"/>
            <a:ext cx="554526" cy="514351"/>
          </a:xfrm>
          <a:prstGeom prst="rect">
            <a:avLst/>
          </a:prstGeom>
        </p:spPr>
      </p:pic>
      <p:pic>
        <p:nvPicPr>
          <p:cNvPr id="26626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15" r="33950"/>
          <a:stretch/>
        </p:blipFill>
        <p:spPr bwMode="auto">
          <a:xfrm>
            <a:off x="6905680" y="5724525"/>
            <a:ext cx="3676596" cy="7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7"/>
          <a:stretch/>
        </p:blipFill>
        <p:spPr bwMode="auto">
          <a:xfrm>
            <a:off x="577368" y="1897669"/>
            <a:ext cx="556641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1" r="5031" b="8860"/>
          <a:stretch/>
        </p:blipFill>
        <p:spPr bwMode="auto">
          <a:xfrm>
            <a:off x="6905679" y="4772025"/>
            <a:ext cx="5286321" cy="8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6" r="22143" b="18876"/>
          <a:stretch/>
        </p:blipFill>
        <p:spPr bwMode="auto">
          <a:xfrm>
            <a:off x="6905679" y="3250005"/>
            <a:ext cx="4333821" cy="14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4" r="27790" b="34097"/>
          <a:stretch/>
        </p:blipFill>
        <p:spPr bwMode="auto">
          <a:xfrm>
            <a:off x="6905680" y="2385665"/>
            <a:ext cx="4019496" cy="7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2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8" r="13074" b="42864"/>
          <a:stretch/>
        </p:blipFill>
        <p:spPr bwMode="auto">
          <a:xfrm>
            <a:off x="6905680" y="1842287"/>
            <a:ext cx="4838646" cy="4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循環小數化為分數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10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9"/>
          <a:stretch/>
        </p:blipFill>
        <p:spPr bwMode="auto">
          <a:xfrm>
            <a:off x="538998" y="1906807"/>
            <a:ext cx="5812155" cy="9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循環小數化為分數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27650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0" r="45265" b="50553"/>
          <a:stretch/>
        </p:blipFill>
        <p:spPr bwMode="auto">
          <a:xfrm>
            <a:off x="6905680" y="3243486"/>
            <a:ext cx="3181296" cy="14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9"/>
          <a:stretch/>
        </p:blipFill>
        <p:spPr bwMode="auto">
          <a:xfrm>
            <a:off x="538998" y="1906807"/>
            <a:ext cx="5812155" cy="9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51153" y="187131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0" r="38710" b="66222"/>
          <a:stretch/>
        </p:blipFill>
        <p:spPr bwMode="auto">
          <a:xfrm>
            <a:off x="6905680" y="2385666"/>
            <a:ext cx="3562296" cy="7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 r="31335" b="74611"/>
          <a:stretch/>
        </p:blipFill>
        <p:spPr bwMode="auto">
          <a:xfrm>
            <a:off x="6905679" y="1819724"/>
            <a:ext cx="3990921" cy="5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循環小數化為分數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27650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169" r="39692" b="1298"/>
          <a:stretch/>
        </p:blipFill>
        <p:spPr bwMode="auto">
          <a:xfrm>
            <a:off x="6905679" y="5662662"/>
            <a:ext cx="3505146" cy="8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9"/>
          <a:stretch/>
        </p:blipFill>
        <p:spPr bwMode="auto">
          <a:xfrm>
            <a:off x="538998" y="1906807"/>
            <a:ext cx="5812155" cy="9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51153" y="1871315"/>
            <a:ext cx="554526" cy="514351"/>
          </a:xfrm>
          <a:prstGeom prst="rect">
            <a:avLst/>
          </a:prstGeom>
        </p:spPr>
      </p:pic>
      <p:pic>
        <p:nvPicPr>
          <p:cNvPr id="9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38" r="14755" b="9831"/>
          <a:stretch/>
        </p:blipFill>
        <p:spPr bwMode="auto">
          <a:xfrm>
            <a:off x="6905679" y="4724400"/>
            <a:ext cx="4954586" cy="9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0" r="14755" b="19662"/>
          <a:stretch/>
        </p:blipFill>
        <p:spPr bwMode="auto">
          <a:xfrm>
            <a:off x="6905679" y="3219450"/>
            <a:ext cx="4954586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834" r="25762" b="35430"/>
          <a:stretch/>
        </p:blipFill>
        <p:spPr bwMode="auto">
          <a:xfrm>
            <a:off x="6905679" y="2385666"/>
            <a:ext cx="4314771" cy="8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龍騰\PPT-82004-MD1[A]佩珠#389(109.09.23)\LINKS\C教、學例---取自講義\C04\C-4-1--12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5" r="14755" b="45110"/>
          <a:stretch/>
        </p:blipFill>
        <p:spPr bwMode="auto">
          <a:xfrm>
            <a:off x="6905679" y="1871316"/>
            <a:ext cx="4954586" cy="4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分式型無窮數列極限求未知係數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3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11"/>
          <a:stretch/>
        </p:blipFill>
        <p:spPr bwMode="auto">
          <a:xfrm>
            <a:off x="638175" y="1824038"/>
            <a:ext cx="567499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分式型無窮數列極限求未知係數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8674" name="Picture 2" descr="F:\龍騰\PPT-82004-MD1[A]佩珠#389(109.09.23)\LINKS\C教、學例---取自講義\C04\C-4-1--1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7" r="13897" b="32055"/>
          <a:stretch/>
        </p:blipFill>
        <p:spPr bwMode="auto">
          <a:xfrm>
            <a:off x="7045379" y="1920875"/>
            <a:ext cx="4886325" cy="5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11"/>
          <a:stretch/>
        </p:blipFill>
        <p:spPr bwMode="auto">
          <a:xfrm>
            <a:off x="638175" y="1824038"/>
            <a:ext cx="567499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3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3" r="13897"/>
          <a:stretch/>
        </p:blipFill>
        <p:spPr bwMode="auto">
          <a:xfrm>
            <a:off x="7045379" y="2731611"/>
            <a:ext cx="4886325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分式型無窮數列極限求未知係數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3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0"/>
          <a:stretch/>
        </p:blipFill>
        <p:spPr bwMode="auto">
          <a:xfrm>
            <a:off x="568843" y="1785591"/>
            <a:ext cx="556641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分式型無窮數列極限求未知係數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9698" name="Picture 2" descr="F:\龍騰\PPT-82004-MD1[A]佩珠#389(109.09.23)\LINKS\C教、學例---取自講義\C04\C-4-1--1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2" r="10508" b="38086"/>
          <a:stretch/>
        </p:blipFill>
        <p:spPr bwMode="auto">
          <a:xfrm>
            <a:off x="6994579" y="1972915"/>
            <a:ext cx="4981521" cy="6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0"/>
          <a:stretch/>
        </p:blipFill>
        <p:spPr bwMode="auto">
          <a:xfrm>
            <a:off x="568843" y="1785591"/>
            <a:ext cx="556641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3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9" r="10508" b="1"/>
          <a:stretch/>
        </p:blipFill>
        <p:spPr bwMode="auto">
          <a:xfrm>
            <a:off x="6994579" y="2730500"/>
            <a:ext cx="4981521" cy="15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無窮數列的收斂或發散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4098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4"/>
          <a:stretch/>
        </p:blipFill>
        <p:spPr bwMode="auto">
          <a:xfrm>
            <a:off x="578984" y="2001490"/>
            <a:ext cx="5554980" cy="27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1" r="10095" b="27876"/>
          <a:stretch/>
        </p:blipFill>
        <p:spPr bwMode="auto">
          <a:xfrm>
            <a:off x="7045379" y="4448174"/>
            <a:ext cx="4994221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2" r="55048" b="37949"/>
          <a:stretch/>
        </p:blipFill>
        <p:spPr bwMode="auto">
          <a:xfrm>
            <a:off x="7045380" y="3790950"/>
            <a:ext cx="249711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656" r="29470" b="44198"/>
          <a:stretch/>
        </p:blipFill>
        <p:spPr bwMode="auto">
          <a:xfrm>
            <a:off x="7045380" y="3219450"/>
            <a:ext cx="3917896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0" r="51933" b="51573"/>
          <a:stretch/>
        </p:blipFill>
        <p:spPr bwMode="auto">
          <a:xfrm>
            <a:off x="7045379" y="2647950"/>
            <a:ext cx="26701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7" r="20898" b="58219"/>
          <a:stretch/>
        </p:blipFill>
        <p:spPr bwMode="auto">
          <a:xfrm>
            <a:off x="7045380" y="2001490"/>
            <a:ext cx="4394146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夾擠定理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4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1" b="76887"/>
          <a:stretch/>
        </p:blipFill>
        <p:spPr bwMode="auto">
          <a:xfrm>
            <a:off x="661553" y="1439515"/>
            <a:ext cx="2159000" cy="11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夾擠定理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30722" name="Picture 2" descr="F:\龍騰\PPT-82004-MD1[A]佩珠#389(109.09.23)\LINKS\C教、學例---取自講義\C04\C-4-1--1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6" r="13851"/>
          <a:stretch/>
        </p:blipFill>
        <p:spPr bwMode="auto">
          <a:xfrm>
            <a:off x="7045379" y="3657599"/>
            <a:ext cx="4175071" cy="11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1" b="76887"/>
          <a:stretch/>
        </p:blipFill>
        <p:spPr bwMode="auto">
          <a:xfrm>
            <a:off x="661553" y="1439515"/>
            <a:ext cx="2159000" cy="11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3" r="19551" b="24871"/>
          <a:stretch/>
        </p:blipFill>
        <p:spPr bwMode="auto">
          <a:xfrm>
            <a:off x="7045379" y="2714625"/>
            <a:ext cx="3898846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4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9" b="43306"/>
          <a:stretch/>
        </p:blipFill>
        <p:spPr bwMode="auto">
          <a:xfrm>
            <a:off x="7045379" y="1369535"/>
            <a:ext cx="4846320" cy="12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夾擠定理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4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91"/>
          <a:stretch/>
        </p:blipFill>
        <p:spPr bwMode="auto">
          <a:xfrm>
            <a:off x="594878" y="1787797"/>
            <a:ext cx="4869180" cy="8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夾擠定理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7" name="Picture 2" descr="F:\龍騰\PPT-82004-MD1[A]佩珠#389(109.09.23)\LINKS\C教、學例---取自講義\C04\C-4-1--1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8" r="11712"/>
          <a:stretch/>
        </p:blipFill>
        <p:spPr bwMode="auto">
          <a:xfrm>
            <a:off x="6997754" y="3609974"/>
            <a:ext cx="4298896" cy="9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91"/>
          <a:stretch/>
        </p:blipFill>
        <p:spPr bwMode="auto">
          <a:xfrm>
            <a:off x="594878" y="1787797"/>
            <a:ext cx="4869180" cy="8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1" r="14256" b="25120"/>
          <a:stretch/>
        </p:blipFill>
        <p:spPr bwMode="auto">
          <a:xfrm>
            <a:off x="6997754" y="2781300"/>
            <a:ext cx="417507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4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9" b="45792"/>
          <a:stretch/>
        </p:blipFill>
        <p:spPr bwMode="auto">
          <a:xfrm>
            <a:off x="6997754" y="1805320"/>
            <a:ext cx="4869180" cy="8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無窮等比級數收斂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3"/>
          <a:stretch/>
        </p:blipFill>
        <p:spPr bwMode="auto">
          <a:xfrm>
            <a:off x="533918" y="1877666"/>
            <a:ext cx="5823585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無窮等比級數收斂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424412" y="3943755"/>
            <a:ext cx="554526" cy="514351"/>
          </a:xfrm>
          <a:prstGeom prst="rect">
            <a:avLst/>
          </a:prstGeom>
        </p:spPr>
      </p:pic>
      <p:pic>
        <p:nvPicPr>
          <p:cNvPr id="32770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5501" r="44391" b="30873"/>
          <a:stretch/>
        </p:blipFill>
        <p:spPr bwMode="auto">
          <a:xfrm>
            <a:off x="6848529" y="4318247"/>
            <a:ext cx="3238446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93"/>
          <a:stretch/>
        </p:blipFill>
        <p:spPr bwMode="auto">
          <a:xfrm>
            <a:off x="533918" y="1877666"/>
            <a:ext cx="5823585" cy="17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4" r="10860" b="34499"/>
          <a:stretch/>
        </p:blipFill>
        <p:spPr bwMode="auto">
          <a:xfrm>
            <a:off x="6848529" y="3410979"/>
            <a:ext cx="519107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7" r="29997" b="42035"/>
          <a:stretch/>
        </p:blipFill>
        <p:spPr bwMode="auto">
          <a:xfrm>
            <a:off x="6848529" y="2465611"/>
            <a:ext cx="4076646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475" r="44391" b="49184"/>
          <a:stretch/>
        </p:blipFill>
        <p:spPr bwMode="auto">
          <a:xfrm>
            <a:off x="915438" y="5837990"/>
            <a:ext cx="3238446" cy="4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4" r="27053" b="53069"/>
          <a:stretch/>
        </p:blipFill>
        <p:spPr bwMode="auto">
          <a:xfrm>
            <a:off x="915438" y="5428414"/>
            <a:ext cx="4248096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4" r="47007" b="57110"/>
          <a:stretch/>
        </p:blipFill>
        <p:spPr bwMode="auto">
          <a:xfrm>
            <a:off x="915438" y="4514014"/>
            <a:ext cx="3086046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3" r="29997" b="64258"/>
          <a:stretch/>
        </p:blipFill>
        <p:spPr bwMode="auto">
          <a:xfrm>
            <a:off x="915438" y="3737728"/>
            <a:ext cx="4076646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6" r="49625" b="19448"/>
          <a:stretch/>
        </p:blipFill>
        <p:spPr bwMode="auto">
          <a:xfrm>
            <a:off x="6848529" y="5817059"/>
            <a:ext cx="2933646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3" r="15113" b="22944"/>
          <a:stretch/>
        </p:blipFill>
        <p:spPr bwMode="auto">
          <a:xfrm>
            <a:off x="6848529" y="5313634"/>
            <a:ext cx="4943421" cy="4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9" r="18384" b="26664"/>
          <a:stretch/>
        </p:blipFill>
        <p:spPr bwMode="auto">
          <a:xfrm>
            <a:off x="6848529" y="4831815"/>
            <a:ext cx="4752921" cy="4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無窮等比級數收斂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57503" y="1972915"/>
            <a:ext cx="554526" cy="514351"/>
          </a:xfrm>
          <a:prstGeom prst="rect">
            <a:avLst/>
          </a:prstGeom>
        </p:spPr>
      </p:pic>
      <p:pic>
        <p:nvPicPr>
          <p:cNvPr id="32770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2752" r="64018" b="621"/>
          <a:stretch/>
        </p:blipFill>
        <p:spPr bwMode="auto">
          <a:xfrm>
            <a:off x="6848529" y="3730805"/>
            <a:ext cx="2095446" cy="8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53"/>
          <a:stretch/>
        </p:blipFill>
        <p:spPr bwMode="auto">
          <a:xfrm>
            <a:off x="533918" y="1877666"/>
            <a:ext cx="5823585" cy="17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4" r="7643" b="7974"/>
          <a:stretch/>
        </p:blipFill>
        <p:spPr bwMode="auto">
          <a:xfrm>
            <a:off x="6848529" y="2740651"/>
            <a:ext cx="5378450" cy="9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5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251" r="20347" b="15326"/>
          <a:stretch/>
        </p:blipFill>
        <p:spPr bwMode="auto">
          <a:xfrm>
            <a:off x="6848529" y="2321104"/>
            <a:ext cx="4638621" cy="41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無窮等比級數收斂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94"/>
          <a:stretch/>
        </p:blipFill>
        <p:spPr bwMode="auto">
          <a:xfrm>
            <a:off x="568325" y="1830041"/>
            <a:ext cx="550926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無窮等比級數收斂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33794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3" r="40107" b="37982"/>
          <a:stretch/>
        </p:blipFill>
        <p:spPr bwMode="auto">
          <a:xfrm>
            <a:off x="6701575" y="3836458"/>
            <a:ext cx="3299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94"/>
          <a:stretch/>
        </p:blipFill>
        <p:spPr bwMode="auto">
          <a:xfrm>
            <a:off x="568325" y="1830041"/>
            <a:ext cx="550926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421051" y="4057890"/>
            <a:ext cx="554526" cy="514351"/>
          </a:xfrm>
          <a:prstGeom prst="rect">
            <a:avLst/>
          </a:prstGeom>
        </p:spPr>
      </p:pic>
      <p:pic>
        <p:nvPicPr>
          <p:cNvPr id="7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7" r="3972" b="44672"/>
          <a:stretch/>
        </p:blipFill>
        <p:spPr bwMode="auto">
          <a:xfrm>
            <a:off x="6701575" y="2907128"/>
            <a:ext cx="5290400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2" r="22299" b="51363"/>
          <a:stretch/>
        </p:blipFill>
        <p:spPr bwMode="auto">
          <a:xfrm>
            <a:off x="6701575" y="2068285"/>
            <a:ext cx="42807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9" r="43737" b="57388"/>
          <a:stretch/>
        </p:blipFill>
        <p:spPr bwMode="auto">
          <a:xfrm>
            <a:off x="924777" y="6056900"/>
            <a:ext cx="309965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7" r="26794" b="61241"/>
          <a:stretch/>
        </p:blipFill>
        <p:spPr bwMode="auto">
          <a:xfrm>
            <a:off x="924777" y="5675900"/>
            <a:ext cx="403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1" r="45467" b="64744"/>
          <a:stretch/>
        </p:blipFill>
        <p:spPr bwMode="auto">
          <a:xfrm>
            <a:off x="924777" y="4675776"/>
            <a:ext cx="3004400" cy="9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1" r="22299" b="71399"/>
          <a:stretch/>
        </p:blipFill>
        <p:spPr bwMode="auto">
          <a:xfrm>
            <a:off x="924777" y="3885989"/>
            <a:ext cx="4280750" cy="8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6" r="45121" b="24781"/>
          <a:stretch/>
        </p:blipFill>
        <p:spPr bwMode="auto">
          <a:xfrm>
            <a:off x="6701575" y="6046752"/>
            <a:ext cx="3023450" cy="4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4" b="28073"/>
          <a:stretch/>
        </p:blipFill>
        <p:spPr bwMode="auto">
          <a:xfrm>
            <a:off x="6701575" y="5503182"/>
            <a:ext cx="550926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9" r="14000" b="31927"/>
          <a:stretch/>
        </p:blipFill>
        <p:spPr bwMode="auto">
          <a:xfrm>
            <a:off x="6701575" y="4684826"/>
            <a:ext cx="4737950" cy="7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無窮等比級數收斂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33794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4" r="12271"/>
          <a:stretch/>
        </p:blipFill>
        <p:spPr bwMode="auto">
          <a:xfrm>
            <a:off x="6701575" y="4121058"/>
            <a:ext cx="4833200" cy="8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94"/>
          <a:stretch/>
        </p:blipFill>
        <p:spPr bwMode="auto">
          <a:xfrm>
            <a:off x="568325" y="1830041"/>
            <a:ext cx="550926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97849" y="1458565"/>
            <a:ext cx="554526" cy="514351"/>
          </a:xfrm>
          <a:prstGeom prst="rect">
            <a:avLst/>
          </a:prstGeom>
        </p:spPr>
      </p:pic>
      <p:pic>
        <p:nvPicPr>
          <p:cNvPr id="7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5" b="7056"/>
          <a:stretch/>
        </p:blipFill>
        <p:spPr bwMode="auto">
          <a:xfrm>
            <a:off x="6701575" y="2587533"/>
            <a:ext cx="550926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5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9" r="16075" b="18794"/>
          <a:stretch/>
        </p:blipFill>
        <p:spPr bwMode="auto">
          <a:xfrm>
            <a:off x="6701575" y="1635032"/>
            <a:ext cx="4623650" cy="8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無窮數列的收斂或發散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4098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4"/>
          <a:stretch/>
        </p:blipFill>
        <p:spPr bwMode="auto">
          <a:xfrm>
            <a:off x="578984" y="2001490"/>
            <a:ext cx="5554980" cy="27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1" r="40616"/>
          <a:stretch/>
        </p:blipFill>
        <p:spPr bwMode="auto">
          <a:xfrm>
            <a:off x="7045379" y="3590925"/>
            <a:ext cx="3298771" cy="96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345" r="52961" b="11569"/>
          <a:stretch/>
        </p:blipFill>
        <p:spPr bwMode="auto">
          <a:xfrm>
            <a:off x="7045379" y="2724769"/>
            <a:ext cx="2612971" cy="7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0" r="10095" b="21299"/>
          <a:stretch/>
        </p:blipFill>
        <p:spPr bwMode="auto">
          <a:xfrm>
            <a:off x="7045379" y="1972915"/>
            <a:ext cx="4994221" cy="5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9"/>
          <a:stretch/>
        </p:blipFill>
        <p:spPr bwMode="auto">
          <a:xfrm>
            <a:off x="533283" y="1216025"/>
            <a:ext cx="5817870" cy="52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200715" y="1051033"/>
            <a:ext cx="554526" cy="514351"/>
          </a:xfrm>
          <a:prstGeom prst="rect">
            <a:avLst/>
          </a:prstGeom>
        </p:spPr>
      </p:pic>
      <p:pic>
        <p:nvPicPr>
          <p:cNvPr id="34818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385" r="61008" b="35200"/>
          <a:stretch/>
        </p:blipFill>
        <p:spPr bwMode="auto">
          <a:xfrm>
            <a:off x="6755241" y="2168361"/>
            <a:ext cx="2268511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9"/>
          <a:stretch/>
        </p:blipFill>
        <p:spPr bwMode="auto">
          <a:xfrm>
            <a:off x="533283" y="1216025"/>
            <a:ext cx="5817870" cy="52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694" r="34131" b="39374"/>
          <a:stretch/>
        </p:blipFill>
        <p:spPr bwMode="auto">
          <a:xfrm>
            <a:off x="6755241" y="1373114"/>
            <a:ext cx="3832171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22016" b="46306"/>
          <a:stretch/>
        </p:blipFill>
        <p:spPr bwMode="auto">
          <a:xfrm>
            <a:off x="6755241" y="984266"/>
            <a:ext cx="4537022" cy="4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8" r="42808"/>
          <a:stretch/>
        </p:blipFill>
        <p:spPr bwMode="auto">
          <a:xfrm>
            <a:off x="6755240" y="5333474"/>
            <a:ext cx="3327347" cy="12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0" r="16340" b="10282"/>
          <a:stretch/>
        </p:blipFill>
        <p:spPr bwMode="auto">
          <a:xfrm>
            <a:off x="6755240" y="4360427"/>
            <a:ext cx="4867221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18" r="33967" b="19161"/>
          <a:stretch/>
        </p:blipFill>
        <p:spPr bwMode="auto">
          <a:xfrm>
            <a:off x="6755240" y="3415956"/>
            <a:ext cx="3841697" cy="10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龍騰\PPT-82004-MD1[A]佩珠#389(109.09.23)\LINKS\C教、學例---取自講義\C04\C-4-1--16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2" r="35441" b="27282"/>
          <a:stretch/>
        </p:blipFill>
        <p:spPr bwMode="auto">
          <a:xfrm>
            <a:off x="6755241" y="2522283"/>
            <a:ext cx="3755972" cy="9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7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79"/>
          <a:stretch/>
        </p:blipFill>
        <p:spPr bwMode="auto">
          <a:xfrm>
            <a:off x="563563" y="1453009"/>
            <a:ext cx="5772150" cy="48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無窮等比級數的應用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47160" y="1003268"/>
            <a:ext cx="554526" cy="514351"/>
          </a:xfrm>
          <a:prstGeom prst="rect">
            <a:avLst/>
          </a:prstGeom>
        </p:spPr>
      </p:pic>
      <p:pic>
        <p:nvPicPr>
          <p:cNvPr id="35842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748" r="58196" b="37078"/>
          <a:stretch/>
        </p:blipFill>
        <p:spPr bwMode="auto">
          <a:xfrm>
            <a:off x="6875560" y="2097083"/>
            <a:ext cx="241294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79"/>
          <a:stretch/>
        </p:blipFill>
        <p:spPr bwMode="auto">
          <a:xfrm>
            <a:off x="563563" y="1453009"/>
            <a:ext cx="5772150" cy="48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3" r="18730" b="41251"/>
          <a:stretch/>
        </p:blipFill>
        <p:spPr bwMode="auto">
          <a:xfrm>
            <a:off x="6875560" y="1299562"/>
            <a:ext cx="4554440" cy="8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3" r="18730" b="48658"/>
          <a:stretch/>
        </p:blipFill>
        <p:spPr bwMode="auto">
          <a:xfrm>
            <a:off x="6875560" y="960815"/>
            <a:ext cx="4691062" cy="4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902" r="46976"/>
          <a:stretch/>
        </p:blipFill>
        <p:spPr bwMode="auto">
          <a:xfrm>
            <a:off x="6875560" y="5279088"/>
            <a:ext cx="3215383" cy="139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0" r="18730" b="11098"/>
          <a:stretch/>
        </p:blipFill>
        <p:spPr bwMode="auto">
          <a:xfrm>
            <a:off x="6875560" y="4306756"/>
            <a:ext cx="4718212" cy="10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459" r="32619" b="19791"/>
          <a:stretch/>
        </p:blipFill>
        <p:spPr bwMode="auto">
          <a:xfrm>
            <a:off x="6875560" y="3420506"/>
            <a:ext cx="3718417" cy="9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16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709" r="39715" b="29121"/>
          <a:stretch/>
        </p:blipFill>
        <p:spPr bwMode="auto">
          <a:xfrm>
            <a:off x="6875560" y="2534256"/>
            <a:ext cx="3378783" cy="9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等差和等比混合的無窮級數求和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7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8"/>
          <a:stretch/>
        </p:blipFill>
        <p:spPr bwMode="auto">
          <a:xfrm>
            <a:off x="508635" y="1738759"/>
            <a:ext cx="493776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等差和等比混合的無窮級數求和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388715"/>
            <a:ext cx="554526" cy="514351"/>
          </a:xfrm>
          <a:prstGeom prst="rect">
            <a:avLst/>
          </a:prstGeom>
        </p:spPr>
      </p:pic>
      <p:pic>
        <p:nvPicPr>
          <p:cNvPr id="36866" name="Picture 2" descr="F:\龍騰\PPT-82004-MD1[A]佩珠#389(109.09.23)\LINKS\C教、學例---取自講義\C04\C-4-1--17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05" r="43224" b="12971"/>
          <a:stretch/>
        </p:blipFill>
        <p:spPr bwMode="auto">
          <a:xfrm>
            <a:off x="7007279" y="4019550"/>
            <a:ext cx="2803471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7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8"/>
          <a:stretch/>
        </p:blipFill>
        <p:spPr bwMode="auto">
          <a:xfrm>
            <a:off x="508635" y="1738759"/>
            <a:ext cx="493776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7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9" r="15832" b="36595"/>
          <a:stretch/>
        </p:blipFill>
        <p:spPr bwMode="auto">
          <a:xfrm>
            <a:off x="7007279" y="3028950"/>
            <a:ext cx="4156021" cy="8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7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 b="48361"/>
          <a:stretch/>
        </p:blipFill>
        <p:spPr bwMode="auto">
          <a:xfrm>
            <a:off x="7007279" y="2105025"/>
            <a:ext cx="4937760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龍騰\PPT-82004-MD1[A]佩珠#389(109.09.23)\LINKS\C教、學例---取自講義\C04\C-4-1--17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1" r="15832" b="61666"/>
          <a:stretch/>
        </p:blipFill>
        <p:spPr bwMode="auto">
          <a:xfrm>
            <a:off x="7007279" y="1304926"/>
            <a:ext cx="4156021" cy="8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龍騰\PPT-82004-MD1[A]佩珠#389(109.09.23)\LINKS\C教、學例---取自講義\C04\C-4-1--17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6" r="43224" b="1166"/>
          <a:stretch/>
        </p:blipFill>
        <p:spPr bwMode="auto">
          <a:xfrm>
            <a:off x="7007279" y="5486400"/>
            <a:ext cx="2803471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等差和等比混合的無窮級數求和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8" name="Picture 2" descr="F:\龍騰\PPT-82004-MD1[A]佩珠#389(109.09.23)\LINKS\C教、學例---取自講義\C04\C-4-1--17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12"/>
          <a:stretch/>
        </p:blipFill>
        <p:spPr bwMode="auto">
          <a:xfrm>
            <a:off x="565785" y="1756841"/>
            <a:ext cx="5417820" cy="8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等差和等比混合的無窮級數求和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37890" name="Picture 2" descr="F:\龍騰\PPT-82004-MD1[A]佩珠#389(109.09.23)\LINKS\C教、學例---取自講義\C04\C-4-1--17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062" r="52475" b="15319"/>
          <a:stretch/>
        </p:blipFill>
        <p:spPr bwMode="auto">
          <a:xfrm>
            <a:off x="7045379" y="4448176"/>
            <a:ext cx="257487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龍騰\PPT-82004-MD1[A]佩珠#389(109.09.23)\LINKS\C教、學例---取自講義\C04\C-4-1--17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12"/>
          <a:stretch/>
        </p:blipFill>
        <p:spPr bwMode="auto">
          <a:xfrm>
            <a:off x="565785" y="1756841"/>
            <a:ext cx="5417820" cy="8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龍騰\PPT-82004-MD1[A]佩珠#389(109.09.23)\LINKS\C教、學例---取自講義\C04\C-4-1--17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6" r="21883" b="32939"/>
          <a:stretch/>
        </p:blipFill>
        <p:spPr bwMode="auto">
          <a:xfrm>
            <a:off x="7045379" y="3733799"/>
            <a:ext cx="4232221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龍騰\PPT-82004-MD1[A]佩珠#389(109.09.23)\LINKS\C教、學例---取自講義\C04\C-4-1--17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0" r="16432" b="45647"/>
          <a:stretch/>
        </p:blipFill>
        <p:spPr bwMode="auto">
          <a:xfrm>
            <a:off x="7045379" y="2686051"/>
            <a:ext cx="4527550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龍騰\PPT-82004-MD1[A]佩珠#389(109.09.23)\LINKS\C教、學例---取自講義\C04\C-4-1--17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608" r="24345" b="60091"/>
          <a:stretch/>
        </p:blipFill>
        <p:spPr bwMode="auto">
          <a:xfrm>
            <a:off x="7045379" y="1808781"/>
            <a:ext cx="4098871" cy="8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龍騰\PPT-82004-MD1[A]佩珠#389(109.09.23)\LINKS\C教、學例---取自講義\C04\C-4-1--17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773" r="52475" b="1796"/>
          <a:stretch/>
        </p:blipFill>
        <p:spPr bwMode="auto">
          <a:xfrm>
            <a:off x="7045379" y="5581651"/>
            <a:ext cx="2574871" cy="8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3EDF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558</Words>
  <Application>Microsoft Office PowerPoint</Application>
  <PresentationFormat>寬螢幕</PresentationFormat>
  <Paragraphs>176</Paragraphs>
  <Slides>97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97</vt:i4>
      </vt:variant>
    </vt:vector>
  </HeadingPairs>
  <TitlesOfParts>
    <vt:vector size="106" baseType="lpstr">
      <vt:lpstr>華康粗圓體</vt:lpstr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無窮數列的收斂或發散</vt:lpstr>
      <vt:lpstr>無窮數列的收斂或發散</vt:lpstr>
      <vt:lpstr>無窮數列的收斂或發散</vt:lpstr>
      <vt:lpstr>無窮數列的收斂或發散</vt:lpstr>
      <vt:lpstr>無窮數列的收斂或發散</vt:lpstr>
      <vt:lpstr>無窮數列的收斂或發散</vt:lpstr>
      <vt:lpstr>分式型數列的極限值</vt:lpstr>
      <vt:lpstr>分式型數列的極限值</vt:lpstr>
      <vt:lpstr>分式型數列的極限值</vt:lpstr>
      <vt:lpstr>分式型數列的極限值</vt:lpstr>
      <vt:lpstr>分式型數列的極限值</vt:lpstr>
      <vt:lpstr>分式型數列的極限值</vt:lpstr>
      <vt:lpstr>分式相加減的無窮極限</vt:lpstr>
      <vt:lpstr>分式相加減的無窮極限</vt:lpstr>
      <vt:lpstr>分式相加減的無窮極限</vt:lpstr>
      <vt:lpstr>分式相加減的無窮極限</vt:lpstr>
      <vt:lpstr>分式相加減的無窮極限</vt:lpstr>
      <vt:lpstr>分式相加減的無窮極限</vt:lpstr>
      <vt:lpstr>分式配合級數求和再求極限</vt:lpstr>
      <vt:lpstr>分式配合級數求和再求極限</vt:lpstr>
      <vt:lpstr>分式配合級數求和再求極限</vt:lpstr>
      <vt:lpstr>分式配合級數求和再求極限</vt:lpstr>
      <vt:lpstr>分式配合級數求和再求極限</vt:lpstr>
      <vt:lpstr>分式配合級數求和再求極限</vt:lpstr>
      <vt:lpstr>判斷無窮等比數列的收斂或發散</vt:lpstr>
      <vt:lpstr>判斷無窮等比數列的收斂或發散</vt:lpstr>
      <vt:lpstr>判斷無窮等比數列的收斂或發散</vt:lpstr>
      <vt:lpstr>判斷無窮等比數列的收斂或發散</vt:lpstr>
      <vt:lpstr>判斷無窮等比數列的收斂或發散</vt:lpstr>
      <vt:lpstr>等比型無窮數列的極限</vt:lpstr>
      <vt:lpstr>等比型無窮數列的極限</vt:lpstr>
      <vt:lpstr>等比型無窮數列的極限</vt:lpstr>
      <vt:lpstr>等比型無窮數列的極限</vt:lpstr>
      <vt:lpstr>等比型無窮數列的極限</vt:lpstr>
      <vt:lpstr>等比型無窮數列的極限</vt:lpstr>
      <vt:lpstr>等比型無窮數列的極限</vt:lpstr>
      <vt:lpstr>⟨r^n ⟩收斂的條件</vt:lpstr>
      <vt:lpstr>⟨r^n ⟩收斂的條件</vt:lpstr>
      <vt:lpstr>⟨r^n ⟩收斂的條件</vt:lpstr>
      <vt:lpstr>⟨r^n ⟩收斂的條件</vt:lpstr>
      <vt:lpstr>夾擠定理</vt:lpstr>
      <vt:lpstr>夾擠定理</vt:lpstr>
      <vt:lpstr>夾擠定理</vt:lpstr>
      <vt:lpstr>夾擠定理</vt:lpstr>
      <vt:lpstr>PowerPoint 簡報</vt:lpstr>
      <vt:lpstr>PowerPoint 簡報</vt:lpstr>
      <vt:lpstr>PowerPoint 簡報</vt:lpstr>
      <vt:lpstr>無窮等比級數求和</vt:lpstr>
      <vt:lpstr>無窮等比級數求和</vt:lpstr>
      <vt:lpstr>無窮等比級數求和</vt:lpstr>
      <vt:lpstr>無窮等比級數求和</vt:lpstr>
      <vt:lpstr>無窮等比級數求和</vt:lpstr>
      <vt:lpstr>無窮等比級數求和</vt:lpstr>
      <vt:lpstr>無窮級數求和</vt:lpstr>
      <vt:lpstr>無窮級數求和</vt:lpstr>
      <vt:lpstr>無窮級數求和</vt:lpstr>
      <vt:lpstr>無窮級數求和</vt:lpstr>
      <vt:lpstr>無窮等比級數的應用問題</vt:lpstr>
      <vt:lpstr>無窮等比級數的應用問題</vt:lpstr>
      <vt:lpstr>無窮等比級數的應用問題</vt:lpstr>
      <vt:lpstr>無窮等比級數的應用問題</vt:lpstr>
      <vt:lpstr>無窮等比級數的應用問題</vt:lpstr>
      <vt:lpstr>PowerPoint 簡報</vt:lpstr>
      <vt:lpstr>循環小數化為分數</vt:lpstr>
      <vt:lpstr>循環小數化為分數</vt:lpstr>
      <vt:lpstr>循環小數化為分數</vt:lpstr>
      <vt:lpstr>循環小數化為分數</vt:lpstr>
      <vt:lpstr>循環小數化為分數</vt:lpstr>
      <vt:lpstr>循環小數化為分數</vt:lpstr>
      <vt:lpstr>分式型無窮數列極限求未知係數</vt:lpstr>
      <vt:lpstr>分式型無窮數列極限求未知係數</vt:lpstr>
      <vt:lpstr>分式型無窮數列極限求未知係數</vt:lpstr>
      <vt:lpstr>分式型無窮數列極限求未知係數</vt:lpstr>
      <vt:lpstr>夾擠定理</vt:lpstr>
      <vt:lpstr>夾擠定理</vt:lpstr>
      <vt:lpstr>夾擠定理</vt:lpstr>
      <vt:lpstr>夾擠定理</vt:lpstr>
      <vt:lpstr>無窮等比級數收斂</vt:lpstr>
      <vt:lpstr>無窮等比級數收斂</vt:lpstr>
      <vt:lpstr>無窮等比級數收斂</vt:lpstr>
      <vt:lpstr>無窮等比級數收斂</vt:lpstr>
      <vt:lpstr>無窮等比級數收斂</vt:lpstr>
      <vt:lpstr>無窮等比級數收斂</vt:lpstr>
      <vt:lpstr>無窮等比級數的應用</vt:lpstr>
      <vt:lpstr>無窮等比級數的應用</vt:lpstr>
      <vt:lpstr>無窮等比級數的應用</vt:lpstr>
      <vt:lpstr>無窮等比級數的應用</vt:lpstr>
      <vt:lpstr>等差和等比混合的無窮級數求和</vt:lpstr>
      <vt:lpstr>等差和等比混合的無窮級數求和</vt:lpstr>
      <vt:lpstr>等差和等比混合的無窮級數求和</vt:lpstr>
      <vt:lpstr>等差和等比混合的無窮級數求和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L76[景柔]</dc:creator>
  <cp:lastModifiedBy>L40[佩珠]</cp:lastModifiedBy>
  <cp:revision>547</cp:revision>
  <cp:lastPrinted>2020-11-18T04:04:26Z</cp:lastPrinted>
  <dcterms:created xsi:type="dcterms:W3CDTF">2018-12-17T09:09:59Z</dcterms:created>
  <dcterms:modified xsi:type="dcterms:W3CDTF">2020-12-01T03:20:38Z</dcterms:modified>
</cp:coreProperties>
</file>