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activeX/activeX1.xml" ContentType="application/vnd.ms-office.activeX+xml"/>
  <Override PartName="/ppt/notesSlides/notesSlide1.xml" ContentType="application/vnd.openxmlformats-officedocument.presentationml.notesSlide+xml"/>
  <Override PartName="/ppt/activeX/activeX2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582" r:id="rId2"/>
    <p:sldId id="497" r:id="rId3"/>
    <p:sldId id="257" r:id="rId4"/>
    <p:sldId id="258" r:id="rId5"/>
    <p:sldId id="581" r:id="rId6"/>
    <p:sldId id="498" r:id="rId7"/>
    <p:sldId id="499" r:id="rId8"/>
    <p:sldId id="500" r:id="rId9"/>
    <p:sldId id="501" r:id="rId10"/>
    <p:sldId id="502" r:id="rId11"/>
    <p:sldId id="580" r:id="rId12"/>
    <p:sldId id="503" r:id="rId13"/>
    <p:sldId id="504" r:id="rId14"/>
    <p:sldId id="505" r:id="rId15"/>
    <p:sldId id="506" r:id="rId16"/>
    <p:sldId id="507" r:id="rId17"/>
    <p:sldId id="508" r:id="rId18"/>
    <p:sldId id="509" r:id="rId19"/>
    <p:sldId id="510" r:id="rId20"/>
    <p:sldId id="512" r:id="rId21"/>
    <p:sldId id="511" r:id="rId22"/>
  </p:sldIdLst>
  <p:sldSz cx="9144000" cy="5718175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E83320"/>
    <a:srgbClr val="FFCC66"/>
    <a:srgbClr val="FFCCFF"/>
    <a:srgbClr val="B66F06"/>
    <a:srgbClr val="000000"/>
    <a:srgbClr val="BBE0E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64" autoAdjust="0"/>
    <p:restoredTop sz="96374" autoAdjust="0"/>
  </p:normalViewPr>
  <p:slideViewPr>
    <p:cSldViewPr snapToGrid="0">
      <p:cViewPr>
        <p:scale>
          <a:sx n="75" d="100"/>
          <a:sy n="75" d="100"/>
        </p:scale>
        <p:origin x="-2544" y="-1062"/>
      </p:cViewPr>
      <p:guideLst>
        <p:guide orient="horz" pos="1801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3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activeX/activeX1.xml><?xml version="1.0" encoding="utf-8"?>
<ax:ocx xmlns:ax="http://schemas.microsoft.com/office/2006/activeX" xmlns:r="http://schemas.openxmlformats.org/officeDocument/2006/relationships" ax:classid="{6BF52A52-394A-11D3-B153-00C04F79FAA6}" ax:persistence="persistPropertyBag">
  <ax:ocxPr ax:name="URL" ax:value="004P147人槍合一的境界(04'00).wmv"/>
  <ax:ocxPr ax:name="rate" ax:value="1"/>
  <ax:ocxPr ax:name="balance" ax:value="0"/>
  <ax:ocxPr ax:name="currentPosition" ax:value="0"/>
  <ax:ocxPr ax:name="defaultFrame" ax:value=""/>
  <ax:ocxPr ax:name="playCount" ax:value="1"/>
  <ax:ocxPr ax:name="autoStart" ax:value="-1"/>
  <ax:ocxPr ax:name="currentMarker" ax:value="0"/>
  <ax:ocxPr ax:name="invokeURLs" ax:value="-1"/>
  <ax:ocxPr ax:name="baseURL" ax:value=""/>
  <ax:ocxPr ax:name="volume" ax:value="50"/>
  <ax:ocxPr ax:name="mute" ax:value="0"/>
  <ax:ocxPr ax:name="uiMode" ax:value="full"/>
  <ax:ocxPr ax:name="stretchToFit" ax:value="-1"/>
  <ax:ocxPr ax:name="windowlessVideo" ax:value="0"/>
  <ax:ocxPr ax:name="enabled" ax:value="-1"/>
  <ax:ocxPr ax:name="enableContextMenu" ax:value="-1"/>
  <ax:ocxPr ax:name="fullScreen" ax:value="0"/>
  <ax:ocxPr ax:name="SAMIStyle" ax:value=""/>
  <ax:ocxPr ax:name="SAMILang" ax:value=""/>
  <ax:ocxPr ax:name="SAMIFilename" ax:value=""/>
  <ax:ocxPr ax:name="captioningID" ax:value=""/>
  <ax:ocxPr ax:name="enableErrorDialogs" ax:value="0"/>
  <ax:ocxPr ax:name="_cx" ax:value="22115"/>
  <ax:ocxPr ax:name="_cy" ax:value="12330"/>
</ax:ocx>
</file>

<file path=ppt/activeX/activeX2.xml><?xml version="1.0" encoding="utf-8"?>
<ax:ocx xmlns:ax="http://schemas.microsoft.com/office/2006/activeX" xmlns:r="http://schemas.openxmlformats.org/officeDocument/2006/relationships" ax:classid="{6BF52A52-394A-11D3-B153-00C04F79FAA6}" ax:persistence="persistPropertyBag">
  <ax:ocxPr ax:name="URL" ax:value="004P149國軍T91步槍簡介(0'38).wmv"/>
  <ax:ocxPr ax:name="rate" ax:value="1"/>
  <ax:ocxPr ax:name="balance" ax:value="0"/>
  <ax:ocxPr ax:name="currentPosition" ax:value="0"/>
  <ax:ocxPr ax:name="defaultFrame" ax:value=""/>
  <ax:ocxPr ax:name="playCount" ax:value="1"/>
  <ax:ocxPr ax:name="autoStart" ax:value="-1"/>
  <ax:ocxPr ax:name="currentMarker" ax:value="0"/>
  <ax:ocxPr ax:name="invokeURLs" ax:value="-1"/>
  <ax:ocxPr ax:name="baseURL" ax:value=""/>
  <ax:ocxPr ax:name="volume" ax:value="50"/>
  <ax:ocxPr ax:name="mute" ax:value="0"/>
  <ax:ocxPr ax:name="uiMode" ax:value="full"/>
  <ax:ocxPr ax:name="stretchToFit" ax:value="-1"/>
  <ax:ocxPr ax:name="windowlessVideo" ax:value="0"/>
  <ax:ocxPr ax:name="enabled" ax:value="-1"/>
  <ax:ocxPr ax:name="enableContextMenu" ax:value="-1"/>
  <ax:ocxPr ax:name="fullScreen" ax:value="0"/>
  <ax:ocxPr ax:name="SAMIStyle" ax:value=""/>
  <ax:ocxPr ax:name="SAMILang" ax:value=""/>
  <ax:ocxPr ax:name="SAMIFilename" ax:value=""/>
  <ax:ocxPr ax:name="captioningID" ax:value=""/>
  <ax:ocxPr ax:name="enableErrorDialogs" ax:value="0"/>
  <ax:ocxPr ax:name="_cx" ax:value="22190"/>
  <ax:ocxPr ax:name="_cy" ax:value="13018"/>
</ax:ocx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ea typeface="新細明體" pitchFamily="18" charset="-120"/>
              </a:defRPr>
            </a:lvl1pPr>
          </a:lstStyle>
          <a:p>
            <a:pPr>
              <a:defRPr/>
            </a:pPr>
            <a:fld id="{55B43007-E185-4681-A0A2-BDE78249B388}" type="datetimeFigureOut">
              <a:rPr lang="zh-TW" altLang="en-US"/>
              <a:pPr>
                <a:defRPr/>
              </a:pPr>
              <a:t>2017/1/14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685800"/>
            <a:ext cx="54832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noProof="0" smtClean="0"/>
              <a:t>按一下以編輯母片文字樣式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  <a:endParaRPr lang="zh-TW" altLang="en-US" noProof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>
                <a:ea typeface="新細明體" pitchFamily="18" charset="-120"/>
              </a:defRPr>
            </a:lvl1pPr>
          </a:lstStyle>
          <a:p>
            <a:pPr>
              <a:defRPr/>
            </a:pPr>
            <a:fld id="{AF42A78B-B83E-4CEE-9EB0-483C69415EC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243834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8435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0EFEC2EF-DB9D-45F3-A0AB-C84074A557C3}" type="slidenum">
              <a:rPr lang="zh-TW" altLang="en-US"/>
              <a:pPr/>
              <a:t>6</a:t>
            </a:fld>
            <a:endParaRPr lang="en-US" altLang="zh-TW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776342"/>
            <a:ext cx="7772400" cy="1225702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240299"/>
            <a:ext cx="6400800" cy="1461311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873233-8910-4FAB-BBF2-8972FA4A855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37680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64E408-0074-4FBC-8C89-3E84042592D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47482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28993"/>
            <a:ext cx="2057400" cy="487898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28993"/>
            <a:ext cx="6019800" cy="487898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A4711E-40A3-48A3-9110-A4E38EE1D03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86620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91CBDF-C03A-48EF-ADDF-102AAC86F21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17433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674458"/>
            <a:ext cx="7772400" cy="113569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423606"/>
            <a:ext cx="7772400" cy="125085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F6406D-68C0-40C6-9797-FE8069A3C6D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26633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334241"/>
            <a:ext cx="4038600" cy="377373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334241"/>
            <a:ext cx="4038600" cy="377373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CDEE84-4205-4889-ADEF-C86E73F4591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05444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79972"/>
            <a:ext cx="4040188" cy="53343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813403"/>
            <a:ext cx="4040188" cy="32945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7" y="1279972"/>
            <a:ext cx="4041775" cy="53343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7" y="1813403"/>
            <a:ext cx="4041775" cy="32945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95F4F5-A95D-483F-9234-D91A851B736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08884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C83479-243F-4660-923D-D5F5DA85041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49820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230251-D2C1-4C30-8756-60D449076A4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13163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27669"/>
            <a:ext cx="3008313" cy="96891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27668"/>
            <a:ext cx="5111750" cy="488030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2" y="1196582"/>
            <a:ext cx="3008313" cy="391139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326620-8554-4E08-B8E9-85358DAA5EC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2833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002723"/>
            <a:ext cx="5486400" cy="47254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510930"/>
            <a:ext cx="5486400" cy="343090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475267"/>
            <a:ext cx="5486400" cy="67109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FA0CAE-5B69-4BB3-9740-DCC0C885D60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98621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33500"/>
            <a:ext cx="8229600" cy="377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5207000"/>
            <a:ext cx="2133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2133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新細明體" pitchFamily="18" charset="-120"/>
              </a:defRPr>
            </a:lvl1pPr>
          </a:lstStyle>
          <a:p>
            <a:pPr>
              <a:defRPr/>
            </a:pPr>
            <a:fld id="{1ADFA067-FA0C-4728-8CEA-67DA6CE322F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slide" Target="slide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hyperlink" Target="004P149&#22283;&#36557;T91&#27493;&#27085;&#31777;&#20171;(0'38).wmv" TargetMode="External"/><Relationship Id="rId2" Type="http://schemas.openxmlformats.org/officeDocument/2006/relationships/control" Target="../activeX/activeX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8.png"/><Relationship Id="rId5" Type="http://schemas.openxmlformats.org/officeDocument/2006/relationships/slide" Target="slide10.xml"/><Relationship Id="rId4" Type="http://schemas.openxmlformats.org/officeDocument/2006/relationships/image" Target="../media/image17.jpe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1.png"/><Relationship Id="rId7" Type="http://schemas.openxmlformats.org/officeDocument/2006/relationships/image" Target="../media/image3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1.png"/><Relationship Id="rId7" Type="http://schemas.openxmlformats.org/officeDocument/2006/relationships/image" Target="../media/image3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1.png"/><Relationship Id="rId7" Type="http://schemas.openxmlformats.org/officeDocument/2006/relationships/image" Target="../media/image3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13.png"/><Relationship Id="rId10" Type="http://schemas.openxmlformats.org/officeDocument/2006/relationships/image" Target="../media/image41.png"/><Relationship Id="rId4" Type="http://schemas.openxmlformats.org/officeDocument/2006/relationships/image" Target="../media/image12.png"/><Relationship Id="rId9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1.png"/><Relationship Id="rId7" Type="http://schemas.openxmlformats.org/officeDocument/2006/relationships/image" Target="../media/image4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13.png"/><Relationship Id="rId10" Type="http://schemas.openxmlformats.org/officeDocument/2006/relationships/image" Target="../media/image45.png"/><Relationship Id="rId4" Type="http://schemas.openxmlformats.org/officeDocument/2006/relationships/image" Target="../media/image12.png"/><Relationship Id="rId9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1.png"/><Relationship Id="rId7" Type="http://schemas.openxmlformats.org/officeDocument/2006/relationships/image" Target="../media/image4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13.png"/><Relationship Id="rId10" Type="http://schemas.openxmlformats.org/officeDocument/2006/relationships/image" Target="../media/image49.png"/><Relationship Id="rId4" Type="http://schemas.openxmlformats.org/officeDocument/2006/relationships/image" Target="../media/image12.png"/><Relationship Id="rId9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11.png"/><Relationship Id="rId7" Type="http://schemas.openxmlformats.org/officeDocument/2006/relationships/image" Target="../media/image5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5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5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0.jpeg"/><Relationship Id="rId9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hyperlink" Target="004P147&#20154;&#27085;&#21512;&#19968;&#30340;&#22659;&#30028;(04'00).wmv" TargetMode="Externa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png"/><Relationship Id="rId5" Type="http://schemas.openxmlformats.org/officeDocument/2006/relationships/slide" Target="slide4.xml"/><Relationship Id="rId4" Type="http://schemas.openxmlformats.org/officeDocument/2006/relationships/image" Target="../media/image17.jpe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9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4.png"/><Relationship Id="rId7" Type="http://schemas.openxmlformats.org/officeDocument/2006/relationships/image" Target="../media/image2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/>
          <p:cNvSpPr>
            <a:spLocks noChangeArrowheads="1"/>
          </p:cNvSpPr>
          <p:nvPr/>
        </p:nvSpPr>
        <p:spPr bwMode="auto">
          <a:xfrm>
            <a:off x="2627314" y="36533"/>
            <a:ext cx="4103687" cy="90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zh-TW" altLang="en-US" sz="7200">
                <a:latin typeface="標楷體" pitchFamily="65" charset="-120"/>
                <a:ea typeface="標楷體" pitchFamily="65" charset="-120"/>
              </a:rPr>
              <a:t>課堂紀律</a:t>
            </a:r>
          </a:p>
        </p:txBody>
      </p:sp>
      <p:sp>
        <p:nvSpPr>
          <p:cNvPr id="30723" name="矩形 1"/>
          <p:cNvSpPr>
            <a:spLocks noChangeArrowheads="1"/>
          </p:cNvSpPr>
          <p:nvPr/>
        </p:nvSpPr>
        <p:spPr bwMode="auto">
          <a:xfrm>
            <a:off x="785814" y="1073747"/>
            <a:ext cx="7858125" cy="280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TW" altLang="en-US" sz="3200">
                <a:latin typeface="標楷體" pitchFamily="65" charset="-120"/>
                <a:ea typeface="標楷體" pitchFamily="65" charset="-120"/>
              </a:rPr>
              <a:t>不要睡覺，如果真要睡，</a:t>
            </a:r>
            <a:r>
              <a:rPr lang="zh-TW" altLang="en-US" sz="3600" u="sng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請不要閉上眼睛</a:t>
            </a:r>
            <a:r>
              <a:rPr lang="zh-TW" altLang="en-US" sz="3200">
                <a:latin typeface="標楷體" pitchFamily="65" charset="-120"/>
                <a:ea typeface="標楷體" pitchFamily="65" charset="-120"/>
              </a:rPr>
              <a:t>。</a:t>
            </a:r>
          </a:p>
          <a:p>
            <a:r>
              <a:rPr lang="zh-TW" altLang="en-US" sz="3200">
                <a:latin typeface="標楷體" pitchFamily="65" charset="-120"/>
                <a:ea typeface="標楷體" pitchFamily="65" charset="-120"/>
              </a:rPr>
              <a:t>不要嬉鬧，如果真要鬧，</a:t>
            </a:r>
            <a:r>
              <a:rPr lang="zh-TW" altLang="en-US" sz="3600" u="sng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請不要發出聲音</a:t>
            </a:r>
            <a:r>
              <a:rPr lang="zh-TW" altLang="en-US" sz="3200">
                <a:latin typeface="標楷體" pitchFamily="65" charset="-120"/>
                <a:ea typeface="標楷體" pitchFamily="65" charset="-120"/>
              </a:rPr>
              <a:t>。</a:t>
            </a:r>
          </a:p>
          <a:p>
            <a:r>
              <a:rPr lang="zh-TW" altLang="en-US" sz="3200">
                <a:latin typeface="標楷體" pitchFamily="65" charset="-120"/>
                <a:ea typeface="標楷體" pitchFamily="65" charset="-120"/>
              </a:rPr>
              <a:t>專心聽講，如果無法專心，每節下課後請至教官室由教官親自輔導教學</a:t>
            </a:r>
            <a:r>
              <a:rPr lang="en-US" altLang="zh-TW" sz="3200">
                <a:latin typeface="標楷體" pitchFamily="65" charset="-120"/>
                <a:ea typeface="標楷體" pitchFamily="65" charset="-120"/>
              </a:rPr>
              <a:t>﹍</a:t>
            </a:r>
            <a:r>
              <a:rPr lang="zh-TW" altLang="en-US" sz="3600" u="sng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畢竟和大家共同學習，是教官的責任。</a:t>
            </a:r>
          </a:p>
        </p:txBody>
      </p:sp>
      <p:pic>
        <p:nvPicPr>
          <p:cNvPr id="307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4" y="3859769"/>
            <a:ext cx="4071937" cy="1858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33433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/>
          <p:cNvSpPr/>
          <p:nvPr/>
        </p:nvSpPr>
        <p:spPr>
          <a:xfrm>
            <a:off x="122830" y="1378428"/>
            <a:ext cx="8811620" cy="4121620"/>
          </a:xfrm>
          <a:prstGeom prst="rect">
            <a:avLst/>
          </a:prstGeom>
          <a:noFill/>
          <a:ln w="38100">
            <a:gradFill>
              <a:gsLst>
                <a:gs pos="0">
                  <a:srgbClr val="FFFFFF"/>
                </a:gs>
                <a:gs pos="7001">
                  <a:srgbClr val="E6E6E6"/>
                </a:gs>
                <a:gs pos="32001">
                  <a:srgbClr val="7D8496"/>
                </a:gs>
                <a:gs pos="47000">
                  <a:srgbClr val="E6E6E6"/>
                </a:gs>
                <a:gs pos="85001">
                  <a:srgbClr val="7D8496"/>
                </a:gs>
                <a:gs pos="100000">
                  <a:srgbClr val="E6E6E6"/>
                </a:gs>
              </a:gsLst>
              <a:lin ang="5400000" scaled="0"/>
            </a:gradFill>
          </a:ln>
          <a:effectLst>
            <a:glow rad="38100">
              <a:srgbClr val="FFFF00">
                <a:alpha val="4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22533" name="圖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8" y="130175"/>
            <a:ext cx="613251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534" name="群組 11"/>
          <p:cNvGrpSpPr>
            <a:grpSpLocks/>
          </p:cNvGrpSpPr>
          <p:nvPr/>
        </p:nvGrpSpPr>
        <p:grpSpPr bwMode="auto">
          <a:xfrm>
            <a:off x="-431800" y="-190500"/>
            <a:ext cx="2373313" cy="1295400"/>
            <a:chOff x="-431303" y="-190874"/>
            <a:chExt cx="2373352" cy="1296000"/>
          </a:xfrm>
        </p:grpSpPr>
        <p:pic>
          <p:nvPicPr>
            <p:cNvPr id="22539" name="圖片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90902">
              <a:off x="-431303" y="-190874"/>
              <a:ext cx="2373352" cy="129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0" name="圖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977" y="68240"/>
              <a:ext cx="965549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圖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3" y="1012825"/>
            <a:ext cx="3251200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8432800" y="5413375"/>
            <a:ext cx="711200" cy="304800"/>
          </a:xfrm>
          <a:prstGeom prst="rect">
            <a:avLst/>
          </a:prstGeom>
          <a:solidFill>
            <a:schemeClr val="tx1">
              <a:lumMod val="85000"/>
              <a:lumOff val="15000"/>
              <a:alpha val="90000"/>
            </a:schemeClr>
          </a:solidFill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r>
              <a:rPr lang="zh-TW" altLang="en-US" sz="1400" dirty="0">
                <a:solidFill>
                  <a:srgbClr val="F2F2F2"/>
                </a:solidFill>
              </a:rPr>
              <a:t>  </a:t>
            </a:r>
            <a:r>
              <a:rPr lang="en-US" altLang="zh-TW" sz="1400" dirty="0" smtClean="0">
                <a:solidFill>
                  <a:srgbClr val="F2F2F2"/>
                </a:solidFill>
              </a:rPr>
              <a:t>P6</a:t>
            </a:r>
            <a:endParaRPr lang="zh-TW" altLang="en-US" sz="1400" dirty="0">
              <a:solidFill>
                <a:srgbClr val="F2F2F2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09550" y="1504950"/>
            <a:ext cx="8629650" cy="3895725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231775" y="1516063"/>
            <a:ext cx="9159875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zh-TW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一</a:t>
            </a:r>
            <a:r>
              <a:rPr lang="en-US" altLang="zh-TW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彈匣給彈，氣體傳動，活塞連桿後退，空氣冷卻，</a:t>
            </a:r>
            <a:r>
              <a:rPr lang="en-US" altLang="zh-TW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 自動裝填退殼與拋殼之半自動、三連發及全自動</a:t>
            </a:r>
            <a:r>
              <a:rPr lang="en-US" altLang="zh-TW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 之個人操作武器。</a:t>
            </a:r>
          </a:p>
          <a:p>
            <a:r>
              <a:rPr lang="en-US" altLang="zh-TW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二</a:t>
            </a:r>
            <a:r>
              <a:rPr lang="en-US" altLang="zh-TW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採伸縮式槍托，槍身短小、重量輕，攜帶方便，</a:t>
            </a:r>
            <a:r>
              <a:rPr lang="en-US" altLang="zh-TW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 適合叢林戰、住民地戰鬥。</a:t>
            </a:r>
          </a:p>
          <a:p>
            <a:r>
              <a:rPr lang="en-US" altLang="zh-TW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三</a:t>
            </a:r>
            <a:r>
              <a:rPr lang="en-US" altLang="zh-TW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射速大、火力強，能收奇襲效果。</a:t>
            </a:r>
          </a:p>
          <a:p>
            <a:r>
              <a:rPr lang="en-US" altLang="zh-TW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四</a:t>
            </a:r>
            <a:r>
              <a:rPr lang="en-US" altLang="zh-TW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彈道低伸，危險界大</a:t>
            </a:r>
            <a:r>
              <a:rPr lang="zh-TW" altLang="en-US" sz="24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（</a:t>
            </a:r>
            <a:r>
              <a:rPr lang="en-US" altLang="zh-TW" sz="24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500</a:t>
            </a:r>
            <a:r>
              <a:rPr lang="zh-TW" altLang="en-US" sz="24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公尺彈道高</a:t>
            </a:r>
            <a:r>
              <a:rPr lang="en-US" altLang="zh-TW" sz="24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91</a:t>
            </a:r>
            <a:r>
              <a:rPr lang="zh-TW" altLang="en-US" sz="24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公分）</a:t>
            </a:r>
            <a:endParaRPr lang="en-US" altLang="zh-TW" sz="2800" b="1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en-US" altLang="zh-TW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五</a:t>
            </a:r>
            <a:r>
              <a:rPr lang="en-US" altLang="zh-TW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避火罩上有</a:t>
            </a:r>
            <a:r>
              <a:rPr lang="en-US" altLang="zh-TW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9 </a:t>
            </a:r>
            <a:r>
              <a:rPr lang="zh-TW" altLang="en-US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個向上之氣孔，可抑制射擊時槍管</a:t>
            </a:r>
            <a:r>
              <a:rPr lang="en-US" altLang="zh-TW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 上揚，利於肩射、腰射及腋射。</a:t>
            </a:r>
          </a:p>
        </p:txBody>
      </p:sp>
      <p:grpSp>
        <p:nvGrpSpPr>
          <p:cNvPr id="20" name="群組 19"/>
          <p:cNvGrpSpPr>
            <a:grpSpLocks/>
          </p:cNvGrpSpPr>
          <p:nvPr/>
        </p:nvGrpSpPr>
        <p:grpSpPr bwMode="auto">
          <a:xfrm>
            <a:off x="6037263" y="5008563"/>
            <a:ext cx="1997075" cy="658812"/>
            <a:chOff x="3000364" y="573071"/>
            <a:chExt cx="1997075" cy="658812"/>
          </a:xfrm>
        </p:grpSpPr>
        <p:grpSp>
          <p:nvGrpSpPr>
            <p:cNvPr id="22543" name="群組 10"/>
            <p:cNvGrpSpPr>
              <a:grpSpLocks/>
            </p:cNvGrpSpPr>
            <p:nvPr/>
          </p:nvGrpSpPr>
          <p:grpSpPr bwMode="auto">
            <a:xfrm>
              <a:off x="3163877" y="714358"/>
              <a:ext cx="1833562" cy="517525"/>
              <a:chOff x="3163877" y="714358"/>
              <a:chExt cx="1833562" cy="517525"/>
            </a:xfrm>
          </p:grpSpPr>
          <p:pic>
            <p:nvPicPr>
              <p:cNvPr id="22544" name="圓角矩形 36" descr="三"/>
              <p:cNvPicPr>
                <a:picLocks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3877" y="714358"/>
                <a:ext cx="1833562" cy="517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545" name="矩形 23"/>
              <p:cNvSpPr>
                <a:spLocks noChangeArrowheads="1"/>
              </p:cNvSpPr>
              <p:nvPr/>
            </p:nvSpPr>
            <p:spPr bwMode="auto">
              <a:xfrm>
                <a:off x="3443277" y="754046"/>
                <a:ext cx="1422400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algn="ctr">
                  <a:lnSpc>
                    <a:spcPct val="80000"/>
                  </a:lnSpc>
                </a:pPr>
                <a:r>
                  <a:rPr kumimoji="0" lang="zh-TW" altLang="en-US" sz="1500" b="1">
                    <a:ea typeface="標楷體" pitchFamily="65" charset="-120"/>
                  </a:rPr>
                  <a:t>國軍</a:t>
                </a:r>
                <a:r>
                  <a:rPr kumimoji="0" lang="en-US" altLang="zh-TW" sz="1500" b="1">
                    <a:ea typeface="標楷體" pitchFamily="65" charset="-120"/>
                  </a:rPr>
                  <a:t>T91</a:t>
                </a:r>
                <a:r>
                  <a:rPr kumimoji="0" lang="zh-TW" altLang="en-US" sz="1500" b="1">
                    <a:ea typeface="標楷體" pitchFamily="65" charset="-120"/>
                  </a:rPr>
                  <a:t>步槍簡介</a:t>
                </a:r>
              </a:p>
            </p:txBody>
          </p:sp>
        </p:grpSp>
        <p:pic>
          <p:nvPicPr>
            <p:cNvPr id="22546" name="圖片 35" descr="電影單元-送行者2.png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0364" y="573071"/>
              <a:ext cx="638175" cy="658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-152400"/>
            <a:ext cx="9359900" cy="598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5" name="圖片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388" y="4938713"/>
            <a:ext cx="781050" cy="77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6" name="文字方塊 6"/>
          <p:cNvSpPr txBox="1">
            <a:spLocks noChangeArrowheads="1"/>
          </p:cNvSpPr>
          <p:nvPr/>
        </p:nvSpPr>
        <p:spPr bwMode="auto">
          <a:xfrm>
            <a:off x="2114550" y="5187950"/>
            <a:ext cx="43211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/>
            <a:r>
              <a:rPr kumimoji="0" lang="zh-TW" altLang="en-US" sz="2800" b="1">
                <a:latin typeface="標楷體" pitchFamily="65" charset="-120"/>
                <a:ea typeface="標楷體" pitchFamily="65" charset="-120"/>
              </a:rPr>
              <a:t>國軍</a:t>
            </a:r>
            <a:r>
              <a:rPr kumimoji="0" lang="en-US" altLang="zh-TW" sz="2800" b="1">
                <a:latin typeface="標楷體" pitchFamily="65" charset="-120"/>
                <a:ea typeface="標楷體" pitchFamily="65" charset="-120"/>
              </a:rPr>
              <a:t>T91</a:t>
            </a:r>
            <a:r>
              <a:rPr kumimoji="0" lang="zh-TW" altLang="en-US" sz="2800" b="1">
                <a:latin typeface="標楷體" pitchFamily="65" charset="-120"/>
                <a:ea typeface="標楷體" pitchFamily="65" charset="-120"/>
              </a:rPr>
              <a:t>步槍簡介</a:t>
            </a:r>
          </a:p>
        </p:txBody>
      </p:sp>
      <p:sp>
        <p:nvSpPr>
          <p:cNvPr id="100357" name="文字方塊 9"/>
          <p:cNvSpPr txBox="1">
            <a:spLocks noChangeArrowheads="1"/>
          </p:cNvSpPr>
          <p:nvPr/>
        </p:nvSpPr>
        <p:spPr bwMode="auto">
          <a:xfrm>
            <a:off x="50800" y="5326063"/>
            <a:ext cx="18224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kumimoji="0" lang="zh-TW" altLang="en-US" sz="1200">
                <a:solidFill>
                  <a:srgbClr val="000000"/>
                </a:solidFill>
                <a:latin typeface="新細明體" charset="-120"/>
              </a:rPr>
              <a:t>影片來源：</a:t>
            </a:r>
            <a:r>
              <a:rPr kumimoji="0" lang="en-US" altLang="zh-TW" sz="1200">
                <a:solidFill>
                  <a:srgbClr val="000000"/>
                </a:solidFill>
                <a:latin typeface="新細明體" charset="-120"/>
              </a:rPr>
              <a:t>Youtube</a:t>
            </a:r>
          </a:p>
        </p:txBody>
      </p:sp>
      <p:sp>
        <p:nvSpPr>
          <p:cNvPr id="100358" name="文字方塊 13"/>
          <p:cNvSpPr txBox="1">
            <a:spLocks noChangeArrowheads="1"/>
          </p:cNvSpPr>
          <p:nvPr/>
        </p:nvSpPr>
        <p:spPr bwMode="auto">
          <a:xfrm>
            <a:off x="6777038" y="5264150"/>
            <a:ext cx="1023937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kumimoji="0" lang="en-US" altLang="zh-TW" sz="2600"/>
              <a:t>00‘38</a:t>
            </a:r>
            <a:endParaRPr kumimoji="0" lang="zh-TW" altLang="en-US" sz="2600"/>
          </a:p>
        </p:txBody>
      </p:sp>
      <p:pic>
        <p:nvPicPr>
          <p:cNvPr id="100359" name="圖片 9" descr="送行者-009.png">
            <a:hlinkClick r:id="rId7" action="ppaction://hlinkfile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913" y="4400550"/>
            <a:ext cx="661987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ontrols>
      <mc:AlternateContent xmlns:mc="http://schemas.openxmlformats.org/markup-compatibility/2006">
        <mc:Choice xmlns:v="urn:schemas-microsoft-com:vml" Requires="v">
          <p:control spid="100365" name="WindowsMediaPlayer1" r:id="rId2" imgW="7988363" imgH="4686954"/>
        </mc:Choice>
        <mc:Fallback>
          <p:control name="WindowsMediaPlayer1" r:id="rId2" imgW="7988363" imgH="4686954">
            <p:pic>
              <p:nvPicPr>
                <p:cNvPr id="0" name="WindowsMediaPlayer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1800" y="355600"/>
                  <a:ext cx="7988300" cy="46863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ransition spd="med" advClick="0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圖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250825" y="1468438"/>
            <a:ext cx="4552950" cy="3324225"/>
          </a:xfrm>
          <a:prstGeom prst="rect">
            <a:avLst/>
          </a:prstGeom>
          <a:solidFill>
            <a:schemeClr val="tx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zh-TW" sz="30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30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六</a:t>
            </a:r>
            <a:r>
              <a:rPr lang="en-US" altLang="zh-TW" sz="30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) </a:t>
            </a:r>
            <a:r>
              <a:rPr lang="zh-TW" altLang="en-US" sz="30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使用可讀式彈匣，</a:t>
            </a:r>
            <a:r>
              <a:rPr lang="en-US" altLang="zh-TW" sz="30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30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sz="30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  2 </a:t>
            </a:r>
            <a:r>
              <a:rPr lang="zh-TW" altLang="en-US" sz="30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∼ </a:t>
            </a:r>
            <a:r>
              <a:rPr lang="en-US" altLang="zh-TW" sz="30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15 </a:t>
            </a:r>
            <a:r>
              <a:rPr lang="zh-TW" altLang="en-US" sz="30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發刻劃</a:t>
            </a:r>
            <a:r>
              <a:rPr lang="en-US" altLang="zh-TW" sz="30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30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30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  標示彈藥數量。</a:t>
            </a:r>
          </a:p>
          <a:p>
            <a:r>
              <a:rPr lang="en-US" altLang="zh-TW" sz="30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30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七</a:t>
            </a:r>
            <a:r>
              <a:rPr lang="en-US" altLang="zh-TW" sz="30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30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 機件少、結構簡單</a:t>
            </a:r>
            <a:r>
              <a:rPr lang="en-US" altLang="zh-TW" sz="30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30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30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  採模組化設計，利</a:t>
            </a:r>
            <a:r>
              <a:rPr lang="en-US" altLang="zh-TW" sz="30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30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30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  於保養及後勤補保</a:t>
            </a:r>
            <a:r>
              <a:rPr lang="en-US" altLang="zh-TW" sz="30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30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30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  維修作業。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8432800" y="5413375"/>
            <a:ext cx="711200" cy="304800"/>
          </a:xfrm>
          <a:prstGeom prst="rect">
            <a:avLst/>
          </a:prstGeom>
          <a:solidFill>
            <a:schemeClr val="tx1">
              <a:lumMod val="85000"/>
              <a:lumOff val="15000"/>
              <a:alpha val="90000"/>
            </a:schemeClr>
          </a:solidFill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r>
              <a:rPr lang="zh-TW" altLang="en-US" sz="1400" dirty="0">
                <a:solidFill>
                  <a:srgbClr val="F2F2F2"/>
                </a:solidFill>
              </a:rPr>
              <a:t>  </a:t>
            </a:r>
            <a:r>
              <a:rPr lang="en-US" altLang="zh-TW" sz="1400" dirty="0" smtClean="0">
                <a:solidFill>
                  <a:srgbClr val="F2F2F2"/>
                </a:solidFill>
              </a:rPr>
              <a:t>P7</a:t>
            </a:r>
            <a:endParaRPr lang="zh-TW" altLang="en-US" sz="1400" dirty="0">
              <a:solidFill>
                <a:srgbClr val="F2F2F2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36478" y="1351131"/>
            <a:ext cx="4763068" cy="3548415"/>
          </a:xfrm>
          <a:prstGeom prst="rect">
            <a:avLst/>
          </a:prstGeom>
          <a:noFill/>
          <a:ln w="38100">
            <a:gradFill>
              <a:gsLst>
                <a:gs pos="0">
                  <a:srgbClr val="FFFFFF"/>
                </a:gs>
                <a:gs pos="7001">
                  <a:srgbClr val="E6E6E6"/>
                </a:gs>
                <a:gs pos="32001">
                  <a:srgbClr val="7D8496"/>
                </a:gs>
                <a:gs pos="47000">
                  <a:srgbClr val="E6E6E6"/>
                </a:gs>
                <a:gs pos="85001">
                  <a:srgbClr val="7D8496"/>
                </a:gs>
                <a:gs pos="100000">
                  <a:srgbClr val="E6E6E6"/>
                </a:gs>
              </a:gsLst>
              <a:lin ang="5400000" scaled="0"/>
            </a:gradFill>
          </a:ln>
          <a:effectLst>
            <a:glow rad="38100">
              <a:srgbClr val="FFFF00">
                <a:alpha val="4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23559" name="圖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8" y="130175"/>
            <a:ext cx="613251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60" name="群組 11"/>
          <p:cNvGrpSpPr>
            <a:grpSpLocks/>
          </p:cNvGrpSpPr>
          <p:nvPr/>
        </p:nvGrpSpPr>
        <p:grpSpPr bwMode="auto">
          <a:xfrm>
            <a:off x="-431800" y="-190500"/>
            <a:ext cx="2373313" cy="1295400"/>
            <a:chOff x="-431303" y="-190874"/>
            <a:chExt cx="2373352" cy="1296000"/>
          </a:xfrm>
        </p:grpSpPr>
        <p:pic>
          <p:nvPicPr>
            <p:cNvPr id="23565" name="圖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90902">
              <a:off x="-431303" y="-190874"/>
              <a:ext cx="2373352" cy="129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6" name="圖片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977" y="68240"/>
              <a:ext cx="965549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3561" name="圖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3" y="1012825"/>
            <a:ext cx="3251200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450" y="1068388"/>
            <a:ext cx="3987800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字方塊 7"/>
          <p:cNvSpPr txBox="1"/>
          <p:nvPr/>
        </p:nvSpPr>
        <p:spPr>
          <a:xfrm>
            <a:off x="5184775" y="1376363"/>
            <a:ext cx="1036638" cy="64611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>
            <a:spAutoFit/>
          </a:bodyPr>
          <a:lstStyle>
            <a:defPPr>
              <a:defRPr lang="zh-TW"/>
            </a:defPPr>
            <a:lvl1pPr>
              <a:defRPr b="1">
                <a:solidFill>
                  <a:schemeClr val="bg1"/>
                </a:solidFill>
                <a:latin typeface="SimHei" pitchFamily="49" charset="-122"/>
                <a:ea typeface="SimHei" pitchFamily="49" charset="-122"/>
              </a:defRPr>
            </a:lvl1pPr>
          </a:lstStyle>
          <a:p>
            <a:pPr>
              <a:defRPr/>
            </a:pPr>
            <a:r>
              <a:rPr lang="zh-TW" altLang="en-US" dirty="0"/>
              <a:t>圖</a:t>
            </a:r>
            <a:r>
              <a:rPr lang="en-US" altLang="zh-TW" dirty="0"/>
              <a:t>4-48</a:t>
            </a:r>
            <a:r>
              <a:rPr lang="zh-TW" altLang="en-US" dirty="0"/>
              <a:t>　避火罩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7269163" y="4578350"/>
            <a:ext cx="1528762" cy="64611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>
            <a:spAutoFit/>
          </a:bodyPr>
          <a:lstStyle>
            <a:defPPr>
              <a:defRPr lang="zh-TW"/>
            </a:defPPr>
            <a:lvl1pPr>
              <a:defRPr b="1">
                <a:solidFill>
                  <a:schemeClr val="bg1"/>
                </a:solidFill>
                <a:latin typeface="SimHei" pitchFamily="49" charset="-122"/>
                <a:ea typeface="SimHei" pitchFamily="49" charset="-122"/>
              </a:defRPr>
            </a:lvl1pPr>
          </a:lstStyle>
          <a:p>
            <a:pPr>
              <a:defRPr/>
            </a:pPr>
            <a:r>
              <a:rPr lang="zh-TW" altLang="en-US" dirty="0"/>
              <a:t>圖</a:t>
            </a:r>
            <a:r>
              <a:rPr lang="en-US" altLang="zh-TW" dirty="0"/>
              <a:t>4-49</a:t>
            </a:r>
            <a:r>
              <a:rPr lang="zh-TW" altLang="en-US" dirty="0"/>
              <a:t>　可讀式彈匣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圖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250825" y="1468438"/>
            <a:ext cx="8537575" cy="3970337"/>
          </a:xfrm>
          <a:prstGeom prst="rect">
            <a:avLst/>
          </a:prstGeom>
          <a:solidFill>
            <a:schemeClr val="tx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zh-TW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八</a:t>
            </a:r>
            <a:r>
              <a:rPr lang="en-US" altLang="zh-TW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 護鈑加裝隔熱片，射擊</a:t>
            </a:r>
            <a:r>
              <a:rPr lang="en-US" altLang="zh-TW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150 </a:t>
            </a:r>
            <a:r>
              <a:rPr lang="zh-TW" altLang="en-US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發時護鈑溫度</a:t>
            </a:r>
            <a:r>
              <a:rPr lang="en-US" altLang="zh-TW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不超過</a:t>
            </a:r>
            <a:r>
              <a:rPr lang="en-US" altLang="zh-TW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52</a:t>
            </a:r>
            <a:r>
              <a:rPr lang="zh-TW" altLang="en-US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度，外表為凸紋設計，不易滑手。</a:t>
            </a:r>
          </a:p>
          <a:p>
            <a:r>
              <a:rPr lang="en-US" altLang="zh-TW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九</a:t>
            </a:r>
            <a:r>
              <a:rPr lang="en-US" altLang="zh-TW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) </a:t>
            </a:r>
            <a:r>
              <a:rPr lang="zh-TW" altLang="en-US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可依任務特性加裝各式附加配備，例如</a:t>
            </a:r>
            <a:r>
              <a:rPr lang="en-US" altLang="zh-TW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T85 </a:t>
            </a:r>
            <a:br>
              <a:rPr lang="en-US" altLang="zh-TW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榴彈發射器、強光手電筒、雷射指標器或內</a:t>
            </a:r>
            <a:r>
              <a:rPr lang="en-US" altLang="zh-TW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紅點反射瞄準器等。</a:t>
            </a:r>
          </a:p>
          <a:p>
            <a:r>
              <a:rPr lang="en-US" altLang="zh-TW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十</a:t>
            </a:r>
            <a:r>
              <a:rPr lang="en-US" altLang="zh-TW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) </a:t>
            </a:r>
            <a:r>
              <a:rPr lang="zh-TW" altLang="en-US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戰術背帶不需取下即可調整，方便實施各種</a:t>
            </a:r>
            <a:r>
              <a:rPr lang="en-US" altLang="zh-TW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射擊姿勢及攜行。</a:t>
            </a:r>
          </a:p>
          <a:p>
            <a:r>
              <a:rPr lang="en-US" altLang="zh-TW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十一</a:t>
            </a:r>
            <a:r>
              <a:rPr lang="en-US" altLang="zh-TW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可適應（用）於任何天候、地形環境</a:t>
            </a:r>
            <a:r>
              <a:rPr lang="en-US" altLang="zh-TW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（海水、泥漿水、雨天或風砂）中戰鬥。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8432800" y="5413375"/>
            <a:ext cx="711200" cy="304800"/>
          </a:xfrm>
          <a:prstGeom prst="rect">
            <a:avLst/>
          </a:prstGeom>
          <a:solidFill>
            <a:schemeClr val="tx1">
              <a:lumMod val="85000"/>
              <a:lumOff val="15000"/>
              <a:alpha val="90000"/>
            </a:schemeClr>
          </a:solidFill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r>
              <a:rPr lang="zh-TW" altLang="en-US" sz="1400" dirty="0">
                <a:solidFill>
                  <a:srgbClr val="F2F2F2"/>
                </a:solidFill>
              </a:rPr>
              <a:t>  </a:t>
            </a:r>
            <a:r>
              <a:rPr lang="en-US" altLang="zh-TW" sz="1400" dirty="0" smtClean="0">
                <a:solidFill>
                  <a:srgbClr val="F2F2F2"/>
                </a:solidFill>
              </a:rPr>
              <a:t>P8</a:t>
            </a:r>
            <a:endParaRPr lang="zh-TW" altLang="en-US" sz="1400" dirty="0">
              <a:solidFill>
                <a:srgbClr val="F2F2F2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36478" y="1351131"/>
            <a:ext cx="8775510" cy="4187347"/>
          </a:xfrm>
          <a:prstGeom prst="rect">
            <a:avLst/>
          </a:prstGeom>
          <a:noFill/>
          <a:ln w="38100">
            <a:gradFill>
              <a:gsLst>
                <a:gs pos="0">
                  <a:srgbClr val="FFFFFF"/>
                </a:gs>
                <a:gs pos="7001">
                  <a:srgbClr val="E6E6E6"/>
                </a:gs>
                <a:gs pos="32001">
                  <a:srgbClr val="7D8496"/>
                </a:gs>
                <a:gs pos="47000">
                  <a:srgbClr val="E6E6E6"/>
                </a:gs>
                <a:gs pos="85001">
                  <a:srgbClr val="7D8496"/>
                </a:gs>
                <a:gs pos="100000">
                  <a:srgbClr val="E6E6E6"/>
                </a:gs>
              </a:gsLst>
              <a:lin ang="5400000" scaled="0"/>
            </a:gradFill>
          </a:ln>
          <a:effectLst>
            <a:glow rad="38100">
              <a:srgbClr val="FFFF00">
                <a:alpha val="4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24583" name="圖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8" y="130175"/>
            <a:ext cx="613251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84" name="群組 11"/>
          <p:cNvGrpSpPr>
            <a:grpSpLocks/>
          </p:cNvGrpSpPr>
          <p:nvPr/>
        </p:nvGrpSpPr>
        <p:grpSpPr bwMode="auto">
          <a:xfrm>
            <a:off x="-431800" y="-190500"/>
            <a:ext cx="2373313" cy="1295400"/>
            <a:chOff x="-431303" y="-190874"/>
            <a:chExt cx="2373352" cy="1296000"/>
          </a:xfrm>
        </p:grpSpPr>
        <p:pic>
          <p:nvPicPr>
            <p:cNvPr id="24586" name="圖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90902">
              <a:off x="-431303" y="-190874"/>
              <a:ext cx="2373352" cy="129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7" name="圖片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977" y="68240"/>
              <a:ext cx="965549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4585" name="圖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3" y="1012825"/>
            <a:ext cx="3251200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圖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2" name="圖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8" y="130175"/>
            <a:ext cx="613251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3" name="群組 11"/>
          <p:cNvGrpSpPr>
            <a:grpSpLocks/>
          </p:cNvGrpSpPr>
          <p:nvPr/>
        </p:nvGrpSpPr>
        <p:grpSpPr bwMode="auto">
          <a:xfrm>
            <a:off x="-431800" y="-190500"/>
            <a:ext cx="2373313" cy="1295400"/>
            <a:chOff x="-431303" y="-190874"/>
            <a:chExt cx="2373352" cy="1296000"/>
          </a:xfrm>
        </p:grpSpPr>
        <p:pic>
          <p:nvPicPr>
            <p:cNvPr id="25609" name="圖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90902">
              <a:off x="-431303" y="-190874"/>
              <a:ext cx="2373352" cy="129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0" name="圖片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977" y="68240"/>
              <a:ext cx="965549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圖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8" y="935038"/>
            <a:ext cx="3725862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59"/>
          <a:stretch>
            <a:fillRect/>
          </a:stretch>
        </p:blipFill>
        <p:spPr bwMode="auto">
          <a:xfrm>
            <a:off x="774700" y="1408113"/>
            <a:ext cx="6551613" cy="421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圖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23051"/>
          <a:stretch>
            <a:fillRect/>
          </a:stretch>
        </p:blipFill>
        <p:spPr bwMode="auto">
          <a:xfrm>
            <a:off x="7285038" y="1152525"/>
            <a:ext cx="1858962" cy="456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8432800" y="5413375"/>
            <a:ext cx="711200" cy="304800"/>
          </a:xfrm>
          <a:prstGeom prst="rect">
            <a:avLst/>
          </a:prstGeom>
          <a:solidFill>
            <a:schemeClr val="tx1">
              <a:lumMod val="85000"/>
              <a:lumOff val="15000"/>
              <a:alpha val="90000"/>
            </a:schemeClr>
          </a:solidFill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r>
              <a:rPr lang="zh-TW" altLang="en-US" sz="1400" dirty="0">
                <a:solidFill>
                  <a:srgbClr val="F2F2F2"/>
                </a:solidFill>
              </a:rPr>
              <a:t>  </a:t>
            </a:r>
            <a:r>
              <a:rPr lang="en-US" altLang="zh-TW" sz="1400" dirty="0" smtClean="0">
                <a:solidFill>
                  <a:srgbClr val="F2F2F2"/>
                </a:solidFill>
              </a:rPr>
              <a:t>P9</a:t>
            </a:r>
            <a:endParaRPr lang="zh-TW" altLang="en-US" sz="1400" dirty="0">
              <a:solidFill>
                <a:srgbClr val="F2F2F2"/>
              </a:solidFill>
            </a:endParaRPr>
          </a:p>
        </p:txBody>
      </p:sp>
      <p:sp>
        <p:nvSpPr>
          <p:cNvPr id="16" name="文字方塊 15"/>
          <p:cNvSpPr txBox="1"/>
          <p:nvPr/>
        </p:nvSpPr>
        <p:spPr>
          <a:xfrm rot="293422">
            <a:off x="4879975" y="1144588"/>
            <a:ext cx="2741613" cy="3683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>
            <a:spAutoFit/>
          </a:bodyPr>
          <a:lstStyle>
            <a:defPPr>
              <a:defRPr lang="zh-TW"/>
            </a:defPPr>
            <a:lvl1pPr>
              <a:defRPr b="1">
                <a:solidFill>
                  <a:schemeClr val="bg1"/>
                </a:solidFill>
                <a:latin typeface="SimHei" pitchFamily="49" charset="-122"/>
                <a:ea typeface="SimHei" pitchFamily="49" charset="-122"/>
              </a:defRPr>
            </a:lvl1pPr>
          </a:lstStyle>
          <a:p>
            <a:pPr>
              <a:defRPr/>
            </a:pPr>
            <a:r>
              <a:rPr lang="zh-TW" altLang="en-US" dirty="0"/>
              <a:t>圖</a:t>
            </a:r>
            <a:r>
              <a:rPr lang="en-US" altLang="zh-TW" dirty="0"/>
              <a:t>4-50</a:t>
            </a:r>
            <a:r>
              <a:rPr lang="zh-TW" altLang="en-US" dirty="0"/>
              <a:t>　</a:t>
            </a:r>
            <a:r>
              <a:rPr lang="en-US" altLang="zh-TW" dirty="0"/>
              <a:t>T91 </a:t>
            </a:r>
            <a:r>
              <a:rPr lang="zh-TW" altLang="en-US" dirty="0"/>
              <a:t>步槍左視圖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圖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6" name="圖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8" y="130175"/>
            <a:ext cx="613251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27" name="群組 11"/>
          <p:cNvGrpSpPr>
            <a:grpSpLocks/>
          </p:cNvGrpSpPr>
          <p:nvPr/>
        </p:nvGrpSpPr>
        <p:grpSpPr bwMode="auto">
          <a:xfrm>
            <a:off x="-431800" y="-190500"/>
            <a:ext cx="2373313" cy="1295400"/>
            <a:chOff x="-431303" y="-190874"/>
            <a:chExt cx="2373352" cy="1296000"/>
          </a:xfrm>
        </p:grpSpPr>
        <p:pic>
          <p:nvPicPr>
            <p:cNvPr id="26633" name="圖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90902">
              <a:off x="-431303" y="-190874"/>
              <a:ext cx="2373352" cy="129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34" name="圖片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977" y="68240"/>
              <a:ext cx="965549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6628" name="圖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8" y="935038"/>
            <a:ext cx="3725862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圖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23051"/>
          <a:stretch>
            <a:fillRect/>
          </a:stretch>
        </p:blipFill>
        <p:spPr bwMode="auto">
          <a:xfrm>
            <a:off x="7285038" y="1152525"/>
            <a:ext cx="1858962" cy="456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8432800" y="5413375"/>
            <a:ext cx="711200" cy="304800"/>
          </a:xfrm>
          <a:prstGeom prst="rect">
            <a:avLst/>
          </a:prstGeom>
          <a:solidFill>
            <a:schemeClr val="tx1">
              <a:lumMod val="85000"/>
              <a:lumOff val="15000"/>
              <a:alpha val="90000"/>
            </a:schemeClr>
          </a:solidFill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r>
              <a:rPr lang="zh-TW" altLang="en-US" sz="1400" dirty="0">
                <a:solidFill>
                  <a:srgbClr val="F2F2F2"/>
                </a:solidFill>
              </a:rPr>
              <a:t>  </a:t>
            </a:r>
            <a:r>
              <a:rPr lang="en-US" altLang="zh-TW" sz="1400" dirty="0" smtClean="0">
                <a:solidFill>
                  <a:srgbClr val="F2F2F2"/>
                </a:solidFill>
              </a:rPr>
              <a:t>P10</a:t>
            </a:r>
            <a:endParaRPr lang="zh-TW" altLang="en-US" sz="1400" dirty="0">
              <a:solidFill>
                <a:srgbClr val="F2F2F2"/>
              </a:solidFill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02"/>
          <a:stretch>
            <a:fillRect/>
          </a:stretch>
        </p:blipFill>
        <p:spPr bwMode="auto">
          <a:xfrm>
            <a:off x="1206500" y="1368425"/>
            <a:ext cx="6286500" cy="424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文字方塊 15"/>
          <p:cNvSpPr txBox="1"/>
          <p:nvPr/>
        </p:nvSpPr>
        <p:spPr>
          <a:xfrm rot="293422">
            <a:off x="4879975" y="1144588"/>
            <a:ext cx="2741613" cy="3683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>
            <a:spAutoFit/>
          </a:bodyPr>
          <a:lstStyle>
            <a:defPPr>
              <a:defRPr lang="zh-TW"/>
            </a:defPPr>
            <a:lvl1pPr>
              <a:defRPr b="1">
                <a:solidFill>
                  <a:schemeClr val="bg1"/>
                </a:solidFill>
                <a:latin typeface="SimHei" pitchFamily="49" charset="-122"/>
                <a:ea typeface="SimHei" pitchFamily="49" charset="-122"/>
              </a:defRPr>
            </a:lvl1pPr>
          </a:lstStyle>
          <a:p>
            <a:pPr>
              <a:defRPr/>
            </a:pPr>
            <a:r>
              <a:rPr lang="zh-TW" altLang="en-US" dirty="0"/>
              <a:t>圖</a:t>
            </a:r>
            <a:r>
              <a:rPr lang="en-US" altLang="zh-TW" dirty="0"/>
              <a:t>4-50</a:t>
            </a:r>
            <a:r>
              <a:rPr lang="zh-TW" altLang="en-US" dirty="0"/>
              <a:t>　</a:t>
            </a:r>
            <a:r>
              <a:rPr lang="en-US" altLang="zh-TW" dirty="0"/>
              <a:t>T91 </a:t>
            </a:r>
            <a:r>
              <a:rPr lang="zh-TW" altLang="en-US" dirty="0"/>
              <a:t>步槍左視圖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圖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325438" y="1557338"/>
            <a:ext cx="3638550" cy="523875"/>
          </a:xfrm>
          <a:prstGeom prst="rect">
            <a:avLst/>
          </a:prstGeom>
          <a:solidFill>
            <a:schemeClr val="tx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zh-TW" sz="2800" b="1">
                <a:solidFill>
                  <a:srgbClr val="FF9933"/>
                </a:solidFill>
                <a:latin typeface="SimHei" pitchFamily="49" charset="-122"/>
                <a:ea typeface="SimHei" pitchFamily="49" charset="-122"/>
              </a:rPr>
              <a:t>(</a:t>
            </a:r>
            <a:r>
              <a:rPr lang="zh-TW" altLang="en-US" sz="2800" b="1">
                <a:solidFill>
                  <a:srgbClr val="FF9933"/>
                </a:solidFill>
                <a:latin typeface="SimHei" pitchFamily="49" charset="-122"/>
                <a:ea typeface="SimHei" pitchFamily="49" charset="-122"/>
              </a:rPr>
              <a:t>一</a:t>
            </a:r>
            <a:r>
              <a:rPr lang="en-US" altLang="zh-TW" sz="2800" b="1">
                <a:solidFill>
                  <a:srgbClr val="FF9933"/>
                </a:solidFill>
                <a:latin typeface="SimHei" pitchFamily="49" charset="-122"/>
                <a:ea typeface="SimHei" pitchFamily="49" charset="-122"/>
              </a:rPr>
              <a:t>)</a:t>
            </a:r>
            <a:r>
              <a:rPr lang="en-US" altLang="zh-TW" sz="2800"/>
              <a:t> </a:t>
            </a:r>
            <a:r>
              <a:rPr lang="zh-TW" altLang="en-US" sz="2800" b="1">
                <a:solidFill>
                  <a:srgbClr val="FF9933"/>
                </a:solidFill>
                <a:latin typeface="SimHei" pitchFamily="49" charset="-122"/>
                <a:ea typeface="SimHei" pitchFamily="49" charset="-122"/>
              </a:rPr>
              <a:t>外觀及構造部分</a:t>
            </a:r>
            <a:endParaRPr lang="en-US" altLang="zh-TW" sz="2800" b="1">
              <a:solidFill>
                <a:srgbClr val="FF9933"/>
              </a:solidFill>
              <a:latin typeface="SimHei" pitchFamily="49" charset="-122"/>
              <a:ea typeface="SimHei" pitchFamily="49" charset="-122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8432800" y="5413375"/>
            <a:ext cx="711200" cy="304800"/>
          </a:xfrm>
          <a:prstGeom prst="rect">
            <a:avLst/>
          </a:prstGeom>
          <a:solidFill>
            <a:schemeClr val="tx1">
              <a:lumMod val="85000"/>
              <a:lumOff val="15000"/>
              <a:alpha val="90000"/>
            </a:schemeClr>
          </a:solidFill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r>
              <a:rPr lang="zh-TW" altLang="en-US" sz="1400" dirty="0">
                <a:solidFill>
                  <a:srgbClr val="F2F2F2"/>
                </a:solidFill>
              </a:rPr>
              <a:t>  </a:t>
            </a:r>
            <a:r>
              <a:rPr lang="en-US" altLang="zh-TW" sz="1400" dirty="0" smtClean="0">
                <a:solidFill>
                  <a:srgbClr val="F2F2F2"/>
                </a:solidFill>
              </a:rPr>
              <a:t>P1</a:t>
            </a:r>
            <a:endParaRPr lang="zh-TW" altLang="en-US" sz="1400" dirty="0">
              <a:solidFill>
                <a:srgbClr val="F2F2F2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24239" y="1495333"/>
            <a:ext cx="3852000" cy="648000"/>
          </a:xfrm>
          <a:prstGeom prst="rect">
            <a:avLst/>
          </a:prstGeom>
          <a:noFill/>
          <a:ln w="38100">
            <a:gradFill>
              <a:gsLst>
                <a:gs pos="0">
                  <a:srgbClr val="FFFFFF"/>
                </a:gs>
                <a:gs pos="7001">
                  <a:srgbClr val="E6E6E6"/>
                </a:gs>
                <a:gs pos="32001">
                  <a:srgbClr val="7D8496"/>
                </a:gs>
                <a:gs pos="47000">
                  <a:srgbClr val="E6E6E6"/>
                </a:gs>
                <a:gs pos="85001">
                  <a:srgbClr val="7D8496"/>
                </a:gs>
                <a:gs pos="100000">
                  <a:srgbClr val="E6E6E6"/>
                </a:gs>
              </a:gsLst>
              <a:lin ang="5400000" scaled="0"/>
            </a:gradFill>
          </a:ln>
          <a:effectLst>
            <a:glow rad="38100">
              <a:srgbClr val="FFFF00">
                <a:alpha val="4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27655" name="圖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8" y="130175"/>
            <a:ext cx="613251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656" name="群組 11"/>
          <p:cNvGrpSpPr>
            <a:grpSpLocks/>
          </p:cNvGrpSpPr>
          <p:nvPr/>
        </p:nvGrpSpPr>
        <p:grpSpPr bwMode="auto">
          <a:xfrm>
            <a:off x="-431800" y="-190500"/>
            <a:ext cx="2373313" cy="1295400"/>
            <a:chOff x="-431303" y="-190874"/>
            <a:chExt cx="2373352" cy="1296000"/>
          </a:xfrm>
        </p:grpSpPr>
        <p:pic>
          <p:nvPicPr>
            <p:cNvPr id="27680" name="圖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90902">
              <a:off x="-431303" y="-190874"/>
              <a:ext cx="2373352" cy="129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81" name="圖片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977" y="68240"/>
              <a:ext cx="965549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圖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8" y="1058863"/>
            <a:ext cx="5378450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244475" y="2254250"/>
          <a:ext cx="8612187" cy="3136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0729"/>
                <a:gridCol w="2870729"/>
                <a:gridCol w="2870729"/>
              </a:tblGrid>
              <a:tr h="551423">
                <a:tc>
                  <a:txBody>
                    <a:bodyPr/>
                    <a:lstStyle/>
                    <a:p>
                      <a:pPr algn="ctr"/>
                      <a:r>
                        <a:rPr kumimoji="1" lang="zh-TW" altLang="en-US" sz="2800" b="1" kern="1200" dirty="0" smtClean="0">
                          <a:solidFill>
                            <a:schemeClr val="bg1"/>
                          </a:solidFill>
                          <a:latin typeface="SimHei" pitchFamily="49" charset="-122"/>
                          <a:ea typeface="SimHei" pitchFamily="49" charset="-122"/>
                          <a:cs typeface="+mn-cs"/>
                        </a:rPr>
                        <a:t>項目</a:t>
                      </a:r>
                      <a:endParaRPr kumimoji="1" lang="zh-TW" altLang="en-US" sz="2800" b="1" kern="1200" dirty="0">
                        <a:solidFill>
                          <a:schemeClr val="bg1"/>
                        </a:solidFill>
                        <a:latin typeface="SimHei" pitchFamily="49" charset="-122"/>
                        <a:ea typeface="SimHei" pitchFamily="49" charset="-122"/>
                        <a:cs typeface="+mn-cs"/>
                      </a:endParaRPr>
                    </a:p>
                  </a:txBody>
                  <a:tcPr marL="91425" marR="91425" marT="45727" marB="45727"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zh-TW" sz="2800" b="1" kern="1200" dirty="0" smtClean="0">
                          <a:solidFill>
                            <a:schemeClr val="bg1"/>
                          </a:solidFill>
                          <a:latin typeface="SimHei" pitchFamily="49" charset="-122"/>
                          <a:ea typeface="SimHei" pitchFamily="49" charset="-122"/>
                          <a:cs typeface="+mn-cs"/>
                        </a:rPr>
                        <a:t>T91</a:t>
                      </a:r>
                      <a:r>
                        <a:rPr kumimoji="1" lang="zh-TW" altLang="en-US" sz="2800" b="1" kern="1200" dirty="0" smtClean="0">
                          <a:solidFill>
                            <a:schemeClr val="bg1"/>
                          </a:solidFill>
                          <a:latin typeface="SimHei" pitchFamily="49" charset="-122"/>
                          <a:ea typeface="SimHei" pitchFamily="49" charset="-122"/>
                          <a:cs typeface="+mn-cs"/>
                        </a:rPr>
                        <a:t>步槍</a:t>
                      </a:r>
                      <a:endParaRPr kumimoji="1" lang="zh-TW" altLang="en-US" sz="2800" b="1" kern="1200" dirty="0">
                        <a:solidFill>
                          <a:schemeClr val="bg1"/>
                        </a:solidFill>
                        <a:latin typeface="SimHei" pitchFamily="49" charset="-122"/>
                        <a:ea typeface="SimHei" pitchFamily="49" charset="-122"/>
                        <a:cs typeface="+mn-cs"/>
                      </a:endParaRPr>
                    </a:p>
                  </a:txBody>
                  <a:tcPr marL="91425" marR="91425" marT="45727" marB="45727"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zh-TW" sz="2800" b="1" kern="1200" dirty="0" smtClean="0">
                          <a:solidFill>
                            <a:schemeClr val="bg1"/>
                          </a:solidFill>
                          <a:latin typeface="SimHei" pitchFamily="49" charset="-122"/>
                          <a:ea typeface="SimHei" pitchFamily="49" charset="-122"/>
                          <a:cs typeface="+mn-cs"/>
                        </a:rPr>
                        <a:t>T65K2</a:t>
                      </a:r>
                      <a:r>
                        <a:rPr kumimoji="1" lang="zh-TW" altLang="en-US" sz="2800" b="1" kern="1200" dirty="0" smtClean="0">
                          <a:solidFill>
                            <a:schemeClr val="bg1"/>
                          </a:solidFill>
                          <a:latin typeface="SimHei" pitchFamily="49" charset="-122"/>
                          <a:ea typeface="SimHei" pitchFamily="49" charset="-122"/>
                          <a:cs typeface="+mn-cs"/>
                        </a:rPr>
                        <a:t>步槍</a:t>
                      </a:r>
                      <a:endParaRPr kumimoji="1" lang="zh-TW" altLang="en-US" sz="2800" b="1" kern="1200" dirty="0">
                        <a:solidFill>
                          <a:schemeClr val="bg1"/>
                        </a:solidFill>
                        <a:latin typeface="SimHei" pitchFamily="49" charset="-122"/>
                        <a:ea typeface="SimHei" pitchFamily="49" charset="-122"/>
                        <a:cs typeface="+mn-cs"/>
                      </a:endParaRPr>
                    </a:p>
                  </a:txBody>
                  <a:tcPr marL="91425" marR="91425" marT="45727" marB="45727">
                    <a:solidFill>
                      <a:srgbClr val="FF9933"/>
                    </a:solidFill>
                  </a:tcPr>
                </a:tc>
              </a:tr>
              <a:tr h="126144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zh-TW" altLang="en-US" sz="2800" b="1" kern="1200" dirty="0" smtClean="0">
                          <a:solidFill>
                            <a:schemeClr val="tx1"/>
                          </a:solidFill>
                          <a:latin typeface="SimHei" pitchFamily="49" charset="-122"/>
                          <a:ea typeface="SimHei" pitchFamily="49" charset="-122"/>
                          <a:cs typeface="+mn-cs"/>
                        </a:rPr>
                        <a:t>避火罩</a:t>
                      </a:r>
                      <a:endParaRPr kumimoji="1" lang="zh-TW" altLang="en-US" sz="2800" b="1" kern="1200" dirty="0">
                        <a:solidFill>
                          <a:schemeClr val="tx1"/>
                        </a:solidFill>
                        <a:latin typeface="SimHei" pitchFamily="49" charset="-122"/>
                        <a:ea typeface="SimHei" pitchFamily="49" charset="-122"/>
                        <a:cs typeface="+mn-cs"/>
                      </a:endParaRPr>
                    </a:p>
                  </a:txBody>
                  <a:tcPr marL="91425" marR="91425" marT="45727" marB="45727" anchor="ctr" anchorCtr="1">
                    <a:gradFill>
                      <a:gsLst>
                        <a:gs pos="0">
                          <a:schemeClr val="bg1">
                            <a:lumMod val="75000"/>
                          </a:schemeClr>
                        </a:gs>
                        <a:gs pos="85001">
                          <a:schemeClr val="bg1"/>
                        </a:gs>
                        <a:gs pos="100000">
                          <a:schemeClr val="bg1">
                            <a:lumMod val="5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altLang="zh-TW" sz="1800" b="1" i="0" u="none" strike="noStrike" kern="1200" baseline="0" dirty="0" smtClean="0">
                        <a:solidFill>
                          <a:schemeClr val="dk1"/>
                        </a:solidFill>
                        <a:latin typeface="SimHei" pitchFamily="49" charset="-122"/>
                        <a:ea typeface="SimHei" pitchFamily="49" charset="-122"/>
                        <a:cs typeface="+mn-cs"/>
                      </a:endParaRPr>
                    </a:p>
                    <a:p>
                      <a:endParaRPr lang="en-US" altLang="zh-TW" sz="1800" b="1" i="0" u="none" strike="noStrike" kern="1200" baseline="0" dirty="0" smtClean="0">
                        <a:solidFill>
                          <a:schemeClr val="dk1"/>
                        </a:solidFill>
                        <a:latin typeface="SimHei" pitchFamily="49" charset="-122"/>
                        <a:ea typeface="SimHei" pitchFamily="49" charset="-122"/>
                        <a:cs typeface="+mn-cs"/>
                      </a:endParaRPr>
                    </a:p>
                    <a:p>
                      <a:r>
                        <a:rPr lang="zh-TW" altLang="en-US" sz="1800" b="1" i="0" u="none" strike="noStrike" kern="1200" baseline="0" dirty="0" smtClean="0">
                          <a:solidFill>
                            <a:schemeClr val="dk1"/>
                          </a:solidFill>
                          <a:latin typeface="SimHei" pitchFamily="49" charset="-122"/>
                          <a:ea typeface="SimHei" pitchFamily="49" charset="-122"/>
                          <a:cs typeface="+mn-cs"/>
                        </a:rPr>
                        <a:t>設計有</a:t>
                      </a:r>
                      <a:r>
                        <a:rPr lang="en-US" altLang="zh-TW" sz="1800" b="1" i="0" u="none" strike="noStrike" kern="1200" baseline="0" dirty="0" smtClean="0">
                          <a:solidFill>
                            <a:schemeClr val="dk1"/>
                          </a:solidFill>
                          <a:latin typeface="SimHei" pitchFamily="49" charset="-122"/>
                          <a:ea typeface="SimHei" pitchFamily="49" charset="-122"/>
                          <a:cs typeface="+mn-cs"/>
                        </a:rPr>
                        <a:t>9</a:t>
                      </a:r>
                      <a:r>
                        <a:rPr lang="zh-TW" altLang="en-US" sz="1800" b="1" i="0" u="none" strike="noStrike" kern="1200" baseline="0" dirty="0" smtClean="0">
                          <a:solidFill>
                            <a:schemeClr val="dk1"/>
                          </a:solidFill>
                          <a:latin typeface="SimHei" pitchFamily="49" charset="-122"/>
                          <a:ea typeface="SimHei" pitchFamily="49" charset="-122"/>
                          <a:cs typeface="+mn-cs"/>
                        </a:rPr>
                        <a:t>孔，</a:t>
                      </a:r>
                    </a:p>
                    <a:p>
                      <a:r>
                        <a:rPr lang="zh-TW" altLang="en-US" sz="1800" b="1" i="0" u="none" strike="noStrike" kern="1200" baseline="0" dirty="0" smtClean="0">
                          <a:solidFill>
                            <a:schemeClr val="dk1"/>
                          </a:solidFill>
                          <a:latin typeface="SimHei" pitchFamily="49" charset="-122"/>
                          <a:ea typeface="SimHei" pitchFamily="49" charset="-122"/>
                          <a:cs typeface="+mn-cs"/>
                        </a:rPr>
                        <a:t>有效抑制槍口上揚</a:t>
                      </a:r>
                      <a:endParaRPr lang="zh-TW" altLang="en-US" sz="1800" b="1" dirty="0">
                        <a:latin typeface="SimHei" pitchFamily="49" charset="-122"/>
                        <a:ea typeface="SimHei" pitchFamily="49" charset="-122"/>
                      </a:endParaRPr>
                    </a:p>
                  </a:txBody>
                  <a:tcPr marL="91425" marR="91425" marT="45727" marB="45727">
                    <a:gradFill>
                      <a:gsLst>
                        <a:gs pos="0">
                          <a:schemeClr val="bg1">
                            <a:lumMod val="75000"/>
                          </a:schemeClr>
                        </a:gs>
                        <a:gs pos="85001">
                          <a:schemeClr val="bg1"/>
                        </a:gs>
                        <a:gs pos="100000">
                          <a:schemeClr val="bg1">
                            <a:lumMod val="5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altLang="zh-TW" sz="1800" b="1" dirty="0" smtClean="0">
                        <a:latin typeface="SimHei" pitchFamily="49" charset="-122"/>
                        <a:ea typeface="SimHei" pitchFamily="49" charset="-122"/>
                      </a:endParaRPr>
                    </a:p>
                    <a:p>
                      <a:endParaRPr lang="en-US" altLang="zh-TW" sz="1800" b="1" dirty="0" smtClean="0">
                        <a:latin typeface="SimHei" pitchFamily="49" charset="-122"/>
                        <a:ea typeface="SimHei" pitchFamily="49" charset="-122"/>
                      </a:endParaRPr>
                    </a:p>
                    <a:p>
                      <a:endParaRPr lang="en-US" altLang="zh-TW" sz="1800" b="1" dirty="0" smtClean="0">
                        <a:latin typeface="SimHei" pitchFamily="49" charset="-122"/>
                        <a:ea typeface="SimHei" pitchFamily="49" charset="-122"/>
                      </a:endParaRPr>
                    </a:p>
                    <a:p>
                      <a:r>
                        <a:rPr lang="zh-TW" altLang="en-US" sz="1800" b="1" dirty="0" smtClean="0">
                          <a:latin typeface="SimHei" pitchFamily="49" charset="-122"/>
                          <a:ea typeface="SimHei" pitchFamily="49" charset="-122"/>
                        </a:rPr>
                        <a:t>設計有</a:t>
                      </a:r>
                      <a:r>
                        <a:rPr lang="en-US" altLang="zh-TW" sz="1800" b="1" dirty="0" smtClean="0">
                          <a:latin typeface="SimHei" pitchFamily="49" charset="-122"/>
                          <a:ea typeface="SimHei" pitchFamily="49" charset="-122"/>
                        </a:rPr>
                        <a:t>8</a:t>
                      </a:r>
                      <a:r>
                        <a:rPr lang="zh-TW" altLang="en-US" sz="1800" b="1" dirty="0" smtClean="0">
                          <a:latin typeface="SimHei" pitchFamily="49" charset="-122"/>
                          <a:ea typeface="SimHei" pitchFamily="49" charset="-122"/>
                        </a:rPr>
                        <a:t>孔</a:t>
                      </a:r>
                      <a:endParaRPr lang="zh-TW" altLang="en-US" sz="1800" b="1" dirty="0">
                        <a:latin typeface="SimHei" pitchFamily="49" charset="-122"/>
                        <a:ea typeface="SimHei" pitchFamily="49" charset="-122"/>
                      </a:endParaRPr>
                    </a:p>
                  </a:txBody>
                  <a:tcPr marL="91425" marR="91425" marT="45727" marB="45727">
                    <a:gradFill>
                      <a:gsLst>
                        <a:gs pos="0">
                          <a:schemeClr val="bg1">
                            <a:lumMod val="75000"/>
                          </a:schemeClr>
                        </a:gs>
                        <a:gs pos="85001">
                          <a:schemeClr val="bg1"/>
                        </a:gs>
                        <a:gs pos="100000">
                          <a:schemeClr val="bg1">
                            <a:lumMod val="5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1324035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zh-TW" altLang="en-US" sz="2800" b="1" kern="1200" dirty="0" smtClean="0">
                          <a:solidFill>
                            <a:schemeClr val="tx1"/>
                          </a:solidFill>
                          <a:latin typeface="SimHei" pitchFamily="49" charset="-122"/>
                          <a:ea typeface="SimHei" pitchFamily="49" charset="-122"/>
                          <a:cs typeface="+mn-cs"/>
                        </a:rPr>
                        <a:t>傳動機構</a:t>
                      </a:r>
                      <a:endParaRPr kumimoji="1" lang="zh-TW" altLang="en-US" sz="2800" b="1" kern="1200" dirty="0">
                        <a:solidFill>
                          <a:schemeClr val="tx1"/>
                        </a:solidFill>
                        <a:latin typeface="SimHei" pitchFamily="49" charset="-122"/>
                        <a:ea typeface="SimHei" pitchFamily="49" charset="-122"/>
                        <a:cs typeface="+mn-cs"/>
                      </a:endParaRPr>
                    </a:p>
                  </a:txBody>
                  <a:tcPr marL="91425" marR="91425" marT="45727" marB="45727" anchor="ctr" anchorCtr="1">
                    <a:gradFill>
                      <a:gsLst>
                        <a:gs pos="0">
                          <a:schemeClr val="bg1">
                            <a:lumMod val="75000"/>
                          </a:schemeClr>
                        </a:gs>
                        <a:gs pos="85001">
                          <a:schemeClr val="bg1"/>
                        </a:gs>
                        <a:gs pos="100000">
                          <a:schemeClr val="bg1">
                            <a:lumMod val="5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altLang="zh-TW" sz="1800" b="1" i="0" u="none" strike="noStrike" kern="1200" baseline="0" dirty="0" smtClean="0">
                        <a:solidFill>
                          <a:schemeClr val="dk1"/>
                        </a:solidFill>
                        <a:latin typeface="SimHei" pitchFamily="49" charset="-122"/>
                        <a:ea typeface="SimHei" pitchFamily="49" charset="-122"/>
                        <a:cs typeface="+mn-cs"/>
                      </a:endParaRPr>
                    </a:p>
                    <a:p>
                      <a:endParaRPr lang="en-US" altLang="zh-TW" sz="1800" b="1" i="0" u="none" strike="noStrike" kern="1200" baseline="0" dirty="0" smtClean="0">
                        <a:solidFill>
                          <a:schemeClr val="dk1"/>
                        </a:solidFill>
                        <a:latin typeface="SimHei" pitchFamily="49" charset="-122"/>
                        <a:ea typeface="SimHei" pitchFamily="49" charset="-122"/>
                        <a:cs typeface="+mn-cs"/>
                      </a:endParaRPr>
                    </a:p>
                    <a:p>
                      <a:r>
                        <a:rPr lang="zh-TW" altLang="en-US" sz="1800" b="1" i="0" u="none" strike="noStrike" kern="1200" baseline="0" dirty="0" smtClean="0">
                          <a:solidFill>
                            <a:schemeClr val="dk1"/>
                          </a:solidFill>
                          <a:latin typeface="SimHei" pitchFamily="49" charset="-122"/>
                          <a:ea typeface="SimHei" pitchFamily="49" charset="-122"/>
                          <a:cs typeface="+mn-cs"/>
                        </a:rPr>
                        <a:t>採模組化設計，</a:t>
                      </a:r>
                    </a:p>
                    <a:p>
                      <a:r>
                        <a:rPr lang="zh-TW" altLang="en-US" sz="1800" b="1" i="0" u="none" strike="noStrike" kern="1200" baseline="0" dirty="0" smtClean="0">
                          <a:solidFill>
                            <a:schemeClr val="dk1"/>
                          </a:solidFill>
                          <a:latin typeface="SimHei" pitchFamily="49" charset="-122"/>
                          <a:ea typeface="SimHei" pitchFamily="49" charset="-122"/>
                          <a:cs typeface="+mn-cs"/>
                        </a:rPr>
                        <a:t>二階段緩衝簧，可靠度佳</a:t>
                      </a:r>
                      <a:endParaRPr lang="zh-TW" altLang="en-US" sz="1800" b="1" dirty="0">
                        <a:latin typeface="SimHei" pitchFamily="49" charset="-122"/>
                        <a:ea typeface="SimHei" pitchFamily="49" charset="-122"/>
                      </a:endParaRPr>
                    </a:p>
                  </a:txBody>
                  <a:tcPr marL="91425" marR="91425" marT="45727" marB="45727">
                    <a:gradFill>
                      <a:gsLst>
                        <a:gs pos="0">
                          <a:schemeClr val="bg1">
                            <a:lumMod val="75000"/>
                          </a:schemeClr>
                        </a:gs>
                        <a:gs pos="85001">
                          <a:schemeClr val="bg1"/>
                        </a:gs>
                        <a:gs pos="100000">
                          <a:schemeClr val="bg1">
                            <a:lumMod val="5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altLang="zh-TW" sz="1800" b="1" i="0" u="none" strike="noStrike" kern="1200" baseline="0" dirty="0" smtClean="0">
                        <a:solidFill>
                          <a:schemeClr val="dk1"/>
                        </a:solidFill>
                        <a:latin typeface="SimHei" pitchFamily="49" charset="-122"/>
                        <a:ea typeface="SimHei" pitchFamily="49" charset="-122"/>
                        <a:cs typeface="+mn-cs"/>
                      </a:endParaRPr>
                    </a:p>
                    <a:p>
                      <a:endParaRPr lang="en-US" altLang="zh-TW" sz="1800" b="1" i="0" u="none" strike="noStrike" kern="1200" baseline="0" dirty="0" smtClean="0">
                        <a:solidFill>
                          <a:schemeClr val="dk1"/>
                        </a:solidFill>
                        <a:latin typeface="SimHei" pitchFamily="49" charset="-122"/>
                        <a:ea typeface="SimHei" pitchFamily="49" charset="-122"/>
                        <a:cs typeface="+mn-cs"/>
                      </a:endParaRPr>
                    </a:p>
                    <a:p>
                      <a:endParaRPr lang="en-US" altLang="zh-TW" sz="1800" b="1" i="0" u="none" strike="noStrike" kern="1200" baseline="0" dirty="0" smtClean="0">
                        <a:solidFill>
                          <a:schemeClr val="dk1"/>
                        </a:solidFill>
                        <a:latin typeface="SimHei" pitchFamily="49" charset="-122"/>
                        <a:ea typeface="SimHei" pitchFamily="49" charset="-122"/>
                        <a:cs typeface="+mn-cs"/>
                      </a:endParaRPr>
                    </a:p>
                    <a:p>
                      <a:r>
                        <a:rPr lang="zh-TW" altLang="en-US" sz="1800" b="1" i="0" u="none" strike="noStrike" kern="1200" baseline="0" dirty="0" smtClean="0">
                          <a:solidFill>
                            <a:schemeClr val="dk1"/>
                          </a:solidFill>
                          <a:latin typeface="SimHei" pitchFamily="49" charset="-122"/>
                          <a:ea typeface="SimHei" pitchFamily="49" charset="-122"/>
                          <a:cs typeface="+mn-cs"/>
                        </a:rPr>
                        <a:t>無模組化，單一緩衝簧</a:t>
                      </a:r>
                      <a:endParaRPr lang="zh-TW" altLang="en-US" sz="1800" b="1" dirty="0">
                        <a:latin typeface="SimHei" pitchFamily="49" charset="-122"/>
                        <a:ea typeface="SimHei" pitchFamily="49" charset="-122"/>
                      </a:endParaRPr>
                    </a:p>
                  </a:txBody>
                  <a:tcPr marL="91425" marR="91425" marT="45727" marB="45727">
                    <a:gradFill>
                      <a:gsLst>
                        <a:gs pos="0">
                          <a:schemeClr val="bg1">
                            <a:lumMod val="75000"/>
                          </a:schemeClr>
                        </a:gs>
                        <a:gs pos="85001">
                          <a:schemeClr val="bg1"/>
                        </a:gs>
                        <a:gs pos="100000">
                          <a:schemeClr val="bg1">
                            <a:lumMod val="5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pic>
        <p:nvPicPr>
          <p:cNvPr id="8" name="圖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138" y="2598738"/>
            <a:ext cx="2008187" cy="94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413" y="3001963"/>
            <a:ext cx="2001837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25" y="4203700"/>
            <a:ext cx="200342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225" y="4137025"/>
            <a:ext cx="2208213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圖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8432800" y="5413375"/>
            <a:ext cx="711200" cy="304800"/>
          </a:xfrm>
          <a:prstGeom prst="rect">
            <a:avLst/>
          </a:prstGeom>
          <a:solidFill>
            <a:schemeClr val="tx1">
              <a:lumMod val="85000"/>
              <a:lumOff val="15000"/>
              <a:alpha val="90000"/>
            </a:schemeClr>
          </a:solidFill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r>
              <a:rPr lang="zh-TW" altLang="en-US" sz="1400" dirty="0">
                <a:solidFill>
                  <a:srgbClr val="F2F2F2"/>
                </a:solidFill>
              </a:rPr>
              <a:t>  </a:t>
            </a:r>
            <a:r>
              <a:rPr lang="en-US" altLang="zh-TW" sz="1400" dirty="0" smtClean="0">
                <a:solidFill>
                  <a:srgbClr val="F2F2F2"/>
                </a:solidFill>
              </a:rPr>
              <a:t>P12</a:t>
            </a:r>
            <a:endParaRPr lang="zh-TW" altLang="en-US" sz="1400" dirty="0">
              <a:solidFill>
                <a:srgbClr val="F2F2F2"/>
              </a:solidFill>
            </a:endParaRPr>
          </a:p>
        </p:txBody>
      </p:sp>
      <p:pic>
        <p:nvPicPr>
          <p:cNvPr id="28675" name="圖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8" y="130175"/>
            <a:ext cx="613251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676" name="群組 11"/>
          <p:cNvGrpSpPr>
            <a:grpSpLocks/>
          </p:cNvGrpSpPr>
          <p:nvPr/>
        </p:nvGrpSpPr>
        <p:grpSpPr bwMode="auto">
          <a:xfrm>
            <a:off x="-431800" y="-190500"/>
            <a:ext cx="2373313" cy="1295400"/>
            <a:chOff x="-431303" y="-190874"/>
            <a:chExt cx="2373352" cy="1296000"/>
          </a:xfrm>
        </p:grpSpPr>
        <p:pic>
          <p:nvPicPr>
            <p:cNvPr id="28700" name="圖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90902">
              <a:off x="-431303" y="-190874"/>
              <a:ext cx="2373352" cy="129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01" name="圖片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977" y="68240"/>
              <a:ext cx="965549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8677" name="圖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8" y="1058863"/>
            <a:ext cx="5378450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244475" y="1776413"/>
          <a:ext cx="8612187" cy="38179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0729"/>
                <a:gridCol w="2870729"/>
                <a:gridCol w="2870729"/>
              </a:tblGrid>
              <a:tr h="551437">
                <a:tc>
                  <a:txBody>
                    <a:bodyPr/>
                    <a:lstStyle/>
                    <a:p>
                      <a:pPr algn="ctr"/>
                      <a:r>
                        <a:rPr kumimoji="1" lang="zh-TW" altLang="en-US" sz="2800" b="1" kern="1200" dirty="0" smtClean="0">
                          <a:solidFill>
                            <a:schemeClr val="bg1"/>
                          </a:solidFill>
                          <a:latin typeface="SimHei" pitchFamily="49" charset="-122"/>
                          <a:ea typeface="SimHei" pitchFamily="49" charset="-122"/>
                          <a:cs typeface="+mn-cs"/>
                        </a:rPr>
                        <a:t>項目</a:t>
                      </a:r>
                      <a:endParaRPr kumimoji="1" lang="zh-TW" altLang="en-US" sz="2800" b="1" kern="1200" dirty="0">
                        <a:solidFill>
                          <a:schemeClr val="bg1"/>
                        </a:solidFill>
                        <a:latin typeface="SimHei" pitchFamily="49" charset="-122"/>
                        <a:ea typeface="SimHei" pitchFamily="49" charset="-122"/>
                        <a:cs typeface="+mn-cs"/>
                      </a:endParaRPr>
                    </a:p>
                  </a:txBody>
                  <a:tcPr marL="91425" marR="91425" marT="45728" marB="45728"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zh-TW" sz="2800" b="1" kern="1200" dirty="0" smtClean="0">
                          <a:solidFill>
                            <a:schemeClr val="bg1"/>
                          </a:solidFill>
                          <a:latin typeface="SimHei" pitchFamily="49" charset="-122"/>
                          <a:ea typeface="SimHei" pitchFamily="49" charset="-122"/>
                          <a:cs typeface="+mn-cs"/>
                        </a:rPr>
                        <a:t>T91</a:t>
                      </a:r>
                      <a:r>
                        <a:rPr kumimoji="1" lang="zh-TW" altLang="en-US" sz="2800" b="1" kern="1200" dirty="0" smtClean="0">
                          <a:solidFill>
                            <a:schemeClr val="bg1"/>
                          </a:solidFill>
                          <a:latin typeface="SimHei" pitchFamily="49" charset="-122"/>
                          <a:ea typeface="SimHei" pitchFamily="49" charset="-122"/>
                          <a:cs typeface="+mn-cs"/>
                        </a:rPr>
                        <a:t>步槍</a:t>
                      </a:r>
                      <a:endParaRPr kumimoji="1" lang="zh-TW" altLang="en-US" sz="2800" b="1" kern="1200" dirty="0">
                        <a:solidFill>
                          <a:schemeClr val="bg1"/>
                        </a:solidFill>
                        <a:latin typeface="SimHei" pitchFamily="49" charset="-122"/>
                        <a:ea typeface="SimHei" pitchFamily="49" charset="-122"/>
                        <a:cs typeface="+mn-cs"/>
                      </a:endParaRPr>
                    </a:p>
                  </a:txBody>
                  <a:tcPr marL="91425" marR="91425" marT="45728" marB="45728"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zh-TW" sz="2800" b="1" kern="1200" dirty="0" smtClean="0">
                          <a:solidFill>
                            <a:schemeClr val="bg1"/>
                          </a:solidFill>
                          <a:latin typeface="SimHei" pitchFamily="49" charset="-122"/>
                          <a:ea typeface="SimHei" pitchFamily="49" charset="-122"/>
                          <a:cs typeface="+mn-cs"/>
                        </a:rPr>
                        <a:t>T65K2</a:t>
                      </a:r>
                      <a:r>
                        <a:rPr kumimoji="1" lang="zh-TW" altLang="en-US" sz="2800" b="1" kern="1200" dirty="0" smtClean="0">
                          <a:solidFill>
                            <a:schemeClr val="bg1"/>
                          </a:solidFill>
                          <a:latin typeface="SimHei" pitchFamily="49" charset="-122"/>
                          <a:ea typeface="SimHei" pitchFamily="49" charset="-122"/>
                          <a:cs typeface="+mn-cs"/>
                        </a:rPr>
                        <a:t>步槍</a:t>
                      </a:r>
                      <a:endParaRPr kumimoji="1" lang="zh-TW" altLang="en-US" sz="2800" b="1" kern="1200" dirty="0">
                        <a:solidFill>
                          <a:schemeClr val="bg1"/>
                        </a:solidFill>
                        <a:latin typeface="SimHei" pitchFamily="49" charset="-122"/>
                        <a:ea typeface="SimHei" pitchFamily="49" charset="-122"/>
                        <a:cs typeface="+mn-cs"/>
                      </a:endParaRPr>
                    </a:p>
                  </a:txBody>
                  <a:tcPr marL="91425" marR="91425" marT="45728" marB="45728">
                    <a:solidFill>
                      <a:srgbClr val="FF9933"/>
                    </a:solidFill>
                  </a:tcPr>
                </a:tc>
              </a:tr>
              <a:tr h="1737669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zh-TW" altLang="en-US" sz="2800" b="1" kern="1200" dirty="0" smtClean="0">
                          <a:solidFill>
                            <a:schemeClr val="tx1"/>
                          </a:solidFill>
                          <a:latin typeface="SimHei" pitchFamily="49" charset="-122"/>
                          <a:ea typeface="SimHei" pitchFamily="49" charset="-122"/>
                          <a:cs typeface="+mn-cs"/>
                        </a:rPr>
                        <a:t>護鈑</a:t>
                      </a:r>
                      <a:endParaRPr kumimoji="1" lang="zh-TW" altLang="en-US" sz="2800" b="1" kern="1200" dirty="0">
                        <a:solidFill>
                          <a:schemeClr val="tx1"/>
                        </a:solidFill>
                        <a:latin typeface="SimHei" pitchFamily="49" charset="-122"/>
                        <a:ea typeface="SimHei" pitchFamily="49" charset="-122"/>
                        <a:cs typeface="+mn-cs"/>
                      </a:endParaRPr>
                    </a:p>
                  </a:txBody>
                  <a:tcPr marL="91425" marR="91425" marT="45728" marB="45728" anchor="ctr" anchorCtr="1">
                    <a:gradFill>
                      <a:gsLst>
                        <a:gs pos="0">
                          <a:schemeClr val="bg1">
                            <a:lumMod val="75000"/>
                          </a:schemeClr>
                        </a:gs>
                        <a:gs pos="85001">
                          <a:schemeClr val="bg1"/>
                        </a:gs>
                        <a:gs pos="100000">
                          <a:schemeClr val="bg1">
                            <a:lumMod val="5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altLang="zh-TW" sz="1800" b="1" i="0" u="none" strike="noStrike" kern="1200" baseline="0" dirty="0" smtClean="0">
                        <a:solidFill>
                          <a:schemeClr val="dk1"/>
                        </a:solidFill>
                        <a:latin typeface="SimHei" pitchFamily="49" charset="-122"/>
                        <a:ea typeface="SimHei" pitchFamily="49" charset="-122"/>
                        <a:cs typeface="+mn-cs"/>
                      </a:endParaRPr>
                    </a:p>
                    <a:p>
                      <a:endParaRPr lang="en-US" altLang="zh-TW" sz="1800" b="1" i="0" u="none" strike="noStrike" kern="1200" baseline="0" dirty="0" smtClean="0">
                        <a:solidFill>
                          <a:schemeClr val="dk1"/>
                        </a:solidFill>
                        <a:latin typeface="SimHei" pitchFamily="49" charset="-122"/>
                        <a:ea typeface="SimHei" pitchFamily="49" charset="-122"/>
                        <a:cs typeface="+mn-cs"/>
                      </a:endParaRPr>
                    </a:p>
                    <a:p>
                      <a:endParaRPr lang="en-US" altLang="zh-TW" sz="1800" b="1" i="0" u="none" strike="noStrike" kern="1200" baseline="0" dirty="0" smtClean="0">
                        <a:solidFill>
                          <a:schemeClr val="dk1"/>
                        </a:solidFill>
                        <a:latin typeface="SimHei" pitchFamily="49" charset="-122"/>
                        <a:ea typeface="SimHei" pitchFamily="49" charset="-122"/>
                        <a:cs typeface="+mn-cs"/>
                      </a:endParaRPr>
                    </a:p>
                    <a:p>
                      <a:endParaRPr lang="en-US" altLang="zh-TW" sz="1800" b="1" i="0" u="none" strike="noStrike" kern="1200" baseline="0" dirty="0" smtClean="0">
                        <a:solidFill>
                          <a:schemeClr val="dk1"/>
                        </a:solidFill>
                        <a:latin typeface="SimHei" pitchFamily="49" charset="-122"/>
                        <a:ea typeface="SimHei" pitchFamily="49" charset="-122"/>
                        <a:cs typeface="+mn-cs"/>
                      </a:endParaRPr>
                    </a:p>
                    <a:p>
                      <a:r>
                        <a:rPr lang="zh-TW" altLang="en-US" sz="1800" b="1" i="0" u="none" strike="noStrike" kern="1200" baseline="0" dirty="0" smtClean="0">
                          <a:solidFill>
                            <a:schemeClr val="dk1"/>
                          </a:solidFill>
                          <a:latin typeface="SimHei" pitchFamily="49" charset="-122"/>
                          <a:ea typeface="SimHei" pitchFamily="49" charset="-122"/>
                          <a:cs typeface="+mn-cs"/>
                        </a:rPr>
                        <a:t>上下護鈑拆裝容易，</a:t>
                      </a:r>
                    </a:p>
                    <a:p>
                      <a:r>
                        <a:rPr lang="zh-TW" altLang="en-US" sz="1800" b="1" i="0" u="none" strike="noStrike" kern="1200" baseline="0" dirty="0" smtClean="0">
                          <a:solidFill>
                            <a:schemeClr val="dk1"/>
                          </a:solidFill>
                          <a:latin typeface="SimHei" pitchFamily="49" charset="-122"/>
                          <a:ea typeface="SimHei" pitchFamily="49" charset="-122"/>
                          <a:cs typeface="+mn-cs"/>
                        </a:rPr>
                        <a:t>以插銷結合不易鬆動</a:t>
                      </a:r>
                      <a:endParaRPr lang="zh-TW" altLang="en-US" sz="1800" b="1" i="0" u="none" strike="noStrike" kern="1200" baseline="0" dirty="0">
                        <a:solidFill>
                          <a:schemeClr val="dk1"/>
                        </a:solidFill>
                        <a:latin typeface="SimHei" pitchFamily="49" charset="-122"/>
                        <a:ea typeface="SimHei" pitchFamily="49" charset="-122"/>
                        <a:cs typeface="+mn-cs"/>
                      </a:endParaRPr>
                    </a:p>
                  </a:txBody>
                  <a:tcPr marL="91425" marR="91425" marT="45728" marB="45728">
                    <a:gradFill>
                      <a:gsLst>
                        <a:gs pos="0">
                          <a:schemeClr val="bg1">
                            <a:lumMod val="75000"/>
                          </a:schemeClr>
                        </a:gs>
                        <a:gs pos="85001">
                          <a:schemeClr val="bg1"/>
                        </a:gs>
                        <a:gs pos="100000">
                          <a:schemeClr val="bg1">
                            <a:lumMod val="5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altLang="zh-TW" sz="1800" b="1" i="0" u="none" strike="noStrike" kern="1200" baseline="0" dirty="0" smtClean="0">
                        <a:solidFill>
                          <a:schemeClr val="dk1"/>
                        </a:solidFill>
                        <a:latin typeface="SimHei" pitchFamily="49" charset="-122"/>
                        <a:ea typeface="SimHei" pitchFamily="49" charset="-122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en-US" altLang="zh-TW" sz="1800" b="1" i="0" u="none" strike="noStrike" kern="1200" baseline="0" dirty="0" smtClean="0">
                        <a:solidFill>
                          <a:schemeClr val="dk1"/>
                        </a:solidFill>
                        <a:latin typeface="SimHei" pitchFamily="49" charset="-122"/>
                        <a:ea typeface="SimHei" pitchFamily="49" charset="-122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en-US" altLang="zh-TW" sz="1800" b="1" i="0" u="none" strike="noStrike" kern="1200" baseline="0" dirty="0" smtClean="0">
                        <a:solidFill>
                          <a:schemeClr val="dk1"/>
                        </a:solidFill>
                        <a:latin typeface="SimHei" pitchFamily="49" charset="-122"/>
                        <a:ea typeface="SimHei" pitchFamily="49" charset="-122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en-US" altLang="zh-TW" sz="1800" b="1" i="0" u="none" strike="noStrike" kern="1200" baseline="0" dirty="0" smtClean="0">
                        <a:solidFill>
                          <a:schemeClr val="dk1"/>
                        </a:solidFill>
                        <a:latin typeface="SimHei" pitchFamily="49" charset="-122"/>
                        <a:ea typeface="SimHei" pitchFamily="49" charset="-122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r>
                        <a:rPr lang="zh-TW" altLang="en-US" sz="1800" b="1" i="0" u="none" strike="noStrike" kern="1200" baseline="0" dirty="0" smtClean="0">
                          <a:solidFill>
                            <a:schemeClr val="dk1"/>
                          </a:solidFill>
                          <a:latin typeface="SimHei" pitchFamily="49" charset="-122"/>
                          <a:ea typeface="SimHei" pitchFamily="49" charset="-122"/>
                          <a:cs typeface="+mn-cs"/>
                        </a:rPr>
                        <a:t>螺釘結合上護鈑，</a:t>
                      </a:r>
                    </a:p>
                    <a:p>
                      <a:pPr marL="0" algn="l" defTabSz="914400" rtl="0" eaLnBrk="1" latinLnBrk="0" hangingPunct="1"/>
                      <a:r>
                        <a:rPr lang="zh-TW" altLang="en-US" sz="1800" b="1" i="0" u="none" strike="noStrike" kern="1200" baseline="0" dirty="0" smtClean="0">
                          <a:solidFill>
                            <a:schemeClr val="dk1"/>
                          </a:solidFill>
                          <a:latin typeface="SimHei" pitchFamily="49" charset="-122"/>
                          <a:ea typeface="SimHei" pitchFamily="49" charset="-122"/>
                          <a:cs typeface="+mn-cs"/>
                        </a:rPr>
                        <a:t>容易鬆動</a:t>
                      </a:r>
                      <a:endParaRPr lang="zh-TW" altLang="en-US" sz="1800" b="1" i="0" u="none" strike="noStrike" kern="1200" baseline="0" dirty="0">
                        <a:solidFill>
                          <a:schemeClr val="dk1"/>
                        </a:solidFill>
                        <a:latin typeface="SimHei" pitchFamily="49" charset="-122"/>
                        <a:ea typeface="SimHei" pitchFamily="49" charset="-122"/>
                        <a:cs typeface="+mn-cs"/>
                      </a:endParaRPr>
                    </a:p>
                  </a:txBody>
                  <a:tcPr marL="91425" marR="91425" marT="45728" marB="45728">
                    <a:gradFill>
                      <a:gsLst>
                        <a:gs pos="0">
                          <a:schemeClr val="bg1">
                            <a:lumMod val="75000"/>
                          </a:schemeClr>
                        </a:gs>
                        <a:gs pos="85001">
                          <a:schemeClr val="bg1"/>
                        </a:gs>
                        <a:gs pos="100000">
                          <a:schemeClr val="bg1">
                            <a:lumMod val="5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152883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zh-TW" altLang="en-US" sz="2800" b="1" kern="1200" dirty="0" smtClean="0">
                          <a:solidFill>
                            <a:schemeClr val="tx1"/>
                          </a:solidFill>
                          <a:latin typeface="SimHei" pitchFamily="49" charset="-122"/>
                          <a:ea typeface="SimHei" pitchFamily="49" charset="-122"/>
                          <a:cs typeface="+mn-cs"/>
                        </a:rPr>
                        <a:t>上節套</a:t>
                      </a:r>
                      <a:endParaRPr kumimoji="1" lang="zh-TW" altLang="en-US" sz="2800" b="1" kern="1200" dirty="0">
                        <a:solidFill>
                          <a:schemeClr val="tx1"/>
                        </a:solidFill>
                        <a:latin typeface="SimHei" pitchFamily="49" charset="-122"/>
                        <a:ea typeface="SimHei" pitchFamily="49" charset="-122"/>
                        <a:cs typeface="+mn-cs"/>
                      </a:endParaRPr>
                    </a:p>
                  </a:txBody>
                  <a:tcPr marL="91425" marR="91425" marT="45728" marB="45728" anchor="ctr" anchorCtr="1">
                    <a:gradFill>
                      <a:gsLst>
                        <a:gs pos="0">
                          <a:schemeClr val="bg1">
                            <a:lumMod val="75000"/>
                          </a:schemeClr>
                        </a:gs>
                        <a:gs pos="85001">
                          <a:schemeClr val="bg1"/>
                        </a:gs>
                        <a:gs pos="100000">
                          <a:schemeClr val="bg1">
                            <a:lumMod val="5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altLang="zh-TW" sz="1800" b="1" i="0" u="none" strike="noStrike" kern="1200" baseline="0" dirty="0" smtClean="0">
                        <a:solidFill>
                          <a:schemeClr val="dk1"/>
                        </a:solidFill>
                        <a:latin typeface="SimHei" pitchFamily="49" charset="-122"/>
                        <a:ea typeface="SimHei" pitchFamily="49" charset="-122"/>
                        <a:cs typeface="+mn-cs"/>
                      </a:endParaRPr>
                    </a:p>
                    <a:p>
                      <a:endParaRPr lang="en-US" altLang="zh-TW" sz="1800" b="1" i="0" u="none" strike="noStrike" kern="1200" baseline="0" dirty="0" smtClean="0">
                        <a:solidFill>
                          <a:schemeClr val="dk1"/>
                        </a:solidFill>
                        <a:latin typeface="SimHei" pitchFamily="49" charset="-122"/>
                        <a:ea typeface="SimHei" pitchFamily="49" charset="-122"/>
                        <a:cs typeface="+mn-cs"/>
                      </a:endParaRPr>
                    </a:p>
                    <a:p>
                      <a:endParaRPr lang="en-US" altLang="zh-TW" sz="1800" b="1" i="0" u="none" strike="noStrike" kern="1200" baseline="0" dirty="0" smtClean="0">
                        <a:solidFill>
                          <a:schemeClr val="dk1"/>
                        </a:solidFill>
                        <a:latin typeface="SimHei" pitchFamily="49" charset="-122"/>
                        <a:ea typeface="SimHei" pitchFamily="49" charset="-122"/>
                        <a:cs typeface="+mn-cs"/>
                      </a:endParaRPr>
                    </a:p>
                    <a:p>
                      <a:endParaRPr lang="en-US" altLang="zh-TW" sz="1800" b="1" i="0" u="none" strike="noStrike" kern="1200" baseline="0" dirty="0" smtClean="0">
                        <a:solidFill>
                          <a:schemeClr val="dk1"/>
                        </a:solidFill>
                        <a:latin typeface="SimHei" pitchFamily="49" charset="-122"/>
                        <a:ea typeface="SimHei" pitchFamily="49" charset="-122"/>
                        <a:cs typeface="+mn-cs"/>
                      </a:endParaRPr>
                    </a:p>
                    <a:p>
                      <a:r>
                        <a:rPr lang="zh-TW" altLang="en-US" sz="1800" b="1" kern="1200" dirty="0" smtClean="0">
                          <a:solidFill>
                            <a:schemeClr val="dk1"/>
                          </a:solidFill>
                          <a:latin typeface="SimHei" pitchFamily="49" charset="-122"/>
                          <a:ea typeface="SimHei" pitchFamily="49" charset="-122"/>
                          <a:cs typeface="+mn-cs"/>
                        </a:rPr>
                        <a:t>多功能戰術滑軌</a:t>
                      </a:r>
                      <a:endParaRPr lang="zh-TW" altLang="en-US" sz="1800" b="1" kern="1200" dirty="0">
                        <a:solidFill>
                          <a:schemeClr val="dk1"/>
                        </a:solidFill>
                        <a:latin typeface="SimHei" pitchFamily="49" charset="-122"/>
                        <a:ea typeface="SimHei" pitchFamily="49" charset="-122"/>
                        <a:cs typeface="+mn-cs"/>
                      </a:endParaRPr>
                    </a:p>
                  </a:txBody>
                  <a:tcPr marL="91425" marR="91425" marT="45728" marB="45728">
                    <a:gradFill>
                      <a:gsLst>
                        <a:gs pos="0">
                          <a:schemeClr val="bg1">
                            <a:lumMod val="75000"/>
                          </a:schemeClr>
                        </a:gs>
                        <a:gs pos="85001">
                          <a:schemeClr val="bg1"/>
                        </a:gs>
                        <a:gs pos="100000">
                          <a:schemeClr val="bg1">
                            <a:lumMod val="5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altLang="zh-TW" sz="1800" b="1" i="0" u="none" strike="noStrike" kern="1200" baseline="0" dirty="0" smtClean="0">
                        <a:solidFill>
                          <a:schemeClr val="dk1"/>
                        </a:solidFill>
                        <a:latin typeface="SimHei" pitchFamily="49" charset="-122"/>
                        <a:ea typeface="SimHei" pitchFamily="49" charset="-122"/>
                        <a:cs typeface="+mn-cs"/>
                      </a:endParaRPr>
                    </a:p>
                    <a:p>
                      <a:endParaRPr lang="en-US" altLang="zh-TW" sz="1800" b="1" i="0" u="none" strike="noStrike" kern="1200" baseline="0" dirty="0" smtClean="0">
                        <a:solidFill>
                          <a:schemeClr val="dk1"/>
                        </a:solidFill>
                        <a:latin typeface="SimHei" pitchFamily="49" charset="-122"/>
                        <a:ea typeface="SimHei" pitchFamily="49" charset="-122"/>
                        <a:cs typeface="+mn-cs"/>
                      </a:endParaRPr>
                    </a:p>
                    <a:p>
                      <a:endParaRPr lang="en-US" altLang="zh-TW" sz="1800" b="1" i="0" u="none" strike="noStrike" kern="1200" baseline="0" dirty="0" smtClean="0">
                        <a:solidFill>
                          <a:schemeClr val="dk1"/>
                        </a:solidFill>
                        <a:latin typeface="SimHei" pitchFamily="49" charset="-122"/>
                        <a:ea typeface="SimHei" pitchFamily="49" charset="-122"/>
                        <a:cs typeface="+mn-cs"/>
                      </a:endParaRPr>
                    </a:p>
                    <a:p>
                      <a:endParaRPr lang="en-US" altLang="zh-TW" sz="1800" b="1" dirty="0" smtClean="0">
                        <a:latin typeface="SimHei" pitchFamily="49" charset="-122"/>
                        <a:ea typeface="SimHei" pitchFamily="49" charset="-122"/>
                      </a:endParaRPr>
                    </a:p>
                    <a:p>
                      <a:r>
                        <a:rPr lang="zh-TW" altLang="en-US" sz="1800" b="1" dirty="0" smtClean="0">
                          <a:latin typeface="SimHei" pitchFamily="49" charset="-122"/>
                          <a:ea typeface="SimHei" pitchFamily="49" charset="-122"/>
                        </a:rPr>
                        <a:t>固定式提把</a:t>
                      </a:r>
                      <a:endParaRPr lang="zh-TW" altLang="en-US" sz="1800" b="1" dirty="0">
                        <a:latin typeface="SimHei" pitchFamily="49" charset="-122"/>
                        <a:ea typeface="SimHei" pitchFamily="49" charset="-122"/>
                      </a:endParaRPr>
                    </a:p>
                  </a:txBody>
                  <a:tcPr marL="91425" marR="91425" marT="45728" marB="45728">
                    <a:gradFill>
                      <a:gsLst>
                        <a:gs pos="0">
                          <a:schemeClr val="bg1">
                            <a:lumMod val="75000"/>
                          </a:schemeClr>
                        </a:gs>
                        <a:gs pos="85001">
                          <a:schemeClr val="bg1"/>
                        </a:gs>
                        <a:gs pos="100000">
                          <a:schemeClr val="bg1">
                            <a:lumMod val="5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pic>
        <p:nvPicPr>
          <p:cNvPr id="7" name="圖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613" y="2590800"/>
            <a:ext cx="2062162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75" y="2466975"/>
            <a:ext cx="2193925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825" y="4059238"/>
            <a:ext cx="2176463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388" y="4127500"/>
            <a:ext cx="2030412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圖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8432800" y="5413375"/>
            <a:ext cx="711200" cy="304800"/>
          </a:xfrm>
          <a:prstGeom prst="rect">
            <a:avLst/>
          </a:prstGeom>
          <a:solidFill>
            <a:schemeClr val="tx1">
              <a:lumMod val="85000"/>
              <a:lumOff val="15000"/>
              <a:alpha val="90000"/>
            </a:schemeClr>
          </a:solidFill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r>
              <a:rPr lang="zh-TW" altLang="en-US" sz="1400" dirty="0">
                <a:solidFill>
                  <a:srgbClr val="F2F2F2"/>
                </a:solidFill>
              </a:rPr>
              <a:t>  </a:t>
            </a:r>
            <a:r>
              <a:rPr lang="en-US" altLang="zh-TW" sz="1400" dirty="0" smtClean="0">
                <a:solidFill>
                  <a:srgbClr val="F2F2F2"/>
                </a:solidFill>
              </a:rPr>
              <a:t>P13</a:t>
            </a:r>
            <a:endParaRPr lang="zh-TW" altLang="en-US" sz="1400" dirty="0">
              <a:solidFill>
                <a:srgbClr val="F2F2F2"/>
              </a:solidFill>
            </a:endParaRPr>
          </a:p>
        </p:txBody>
      </p:sp>
      <p:pic>
        <p:nvPicPr>
          <p:cNvPr id="29699" name="圖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8" y="130175"/>
            <a:ext cx="613251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700" name="群組 11"/>
          <p:cNvGrpSpPr>
            <a:grpSpLocks/>
          </p:cNvGrpSpPr>
          <p:nvPr/>
        </p:nvGrpSpPr>
        <p:grpSpPr bwMode="auto">
          <a:xfrm>
            <a:off x="-431800" y="-190500"/>
            <a:ext cx="2373313" cy="1295400"/>
            <a:chOff x="-431303" y="-190874"/>
            <a:chExt cx="2373352" cy="1296000"/>
          </a:xfrm>
        </p:grpSpPr>
        <p:pic>
          <p:nvPicPr>
            <p:cNvPr id="29724" name="圖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90902">
              <a:off x="-431303" y="-190874"/>
              <a:ext cx="2373352" cy="129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25" name="圖片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977" y="68240"/>
              <a:ext cx="965549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9701" name="圖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8" y="1058863"/>
            <a:ext cx="5378450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244475" y="1776413"/>
          <a:ext cx="8612187" cy="36274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0729"/>
                <a:gridCol w="2870729"/>
                <a:gridCol w="2870729"/>
              </a:tblGrid>
              <a:tr h="551290">
                <a:tc>
                  <a:txBody>
                    <a:bodyPr/>
                    <a:lstStyle/>
                    <a:p>
                      <a:pPr algn="ctr"/>
                      <a:r>
                        <a:rPr kumimoji="1" lang="zh-TW" altLang="en-US" sz="2800" b="1" kern="1200" dirty="0" smtClean="0">
                          <a:solidFill>
                            <a:schemeClr val="bg1"/>
                          </a:solidFill>
                          <a:latin typeface="SimHei" pitchFamily="49" charset="-122"/>
                          <a:ea typeface="SimHei" pitchFamily="49" charset="-122"/>
                          <a:cs typeface="+mn-cs"/>
                        </a:rPr>
                        <a:t>項目</a:t>
                      </a:r>
                      <a:endParaRPr kumimoji="1" lang="zh-TW" altLang="en-US" sz="2800" b="1" kern="1200" dirty="0">
                        <a:solidFill>
                          <a:schemeClr val="bg1"/>
                        </a:solidFill>
                        <a:latin typeface="SimHei" pitchFamily="49" charset="-122"/>
                        <a:ea typeface="SimHei" pitchFamily="49" charset="-122"/>
                        <a:cs typeface="+mn-cs"/>
                      </a:endParaRPr>
                    </a:p>
                  </a:txBody>
                  <a:tcPr marL="91425" marR="91425" marT="45716" marB="45716"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zh-TW" sz="2800" b="1" kern="1200" dirty="0" smtClean="0">
                          <a:solidFill>
                            <a:schemeClr val="bg1"/>
                          </a:solidFill>
                          <a:latin typeface="SimHei" pitchFamily="49" charset="-122"/>
                          <a:ea typeface="SimHei" pitchFamily="49" charset="-122"/>
                          <a:cs typeface="+mn-cs"/>
                        </a:rPr>
                        <a:t>T91</a:t>
                      </a:r>
                      <a:r>
                        <a:rPr kumimoji="1" lang="zh-TW" altLang="en-US" sz="2800" b="1" kern="1200" dirty="0" smtClean="0">
                          <a:solidFill>
                            <a:schemeClr val="bg1"/>
                          </a:solidFill>
                          <a:latin typeface="SimHei" pitchFamily="49" charset="-122"/>
                          <a:ea typeface="SimHei" pitchFamily="49" charset="-122"/>
                          <a:cs typeface="+mn-cs"/>
                        </a:rPr>
                        <a:t>步槍</a:t>
                      </a:r>
                      <a:endParaRPr kumimoji="1" lang="zh-TW" altLang="en-US" sz="2800" b="1" kern="1200" dirty="0">
                        <a:solidFill>
                          <a:schemeClr val="bg1"/>
                        </a:solidFill>
                        <a:latin typeface="SimHei" pitchFamily="49" charset="-122"/>
                        <a:ea typeface="SimHei" pitchFamily="49" charset="-122"/>
                        <a:cs typeface="+mn-cs"/>
                      </a:endParaRPr>
                    </a:p>
                  </a:txBody>
                  <a:tcPr marL="91425" marR="91425" marT="45716" marB="45716"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zh-TW" sz="2800" b="1" kern="1200" dirty="0" smtClean="0">
                          <a:solidFill>
                            <a:schemeClr val="bg1"/>
                          </a:solidFill>
                          <a:latin typeface="SimHei" pitchFamily="49" charset="-122"/>
                          <a:ea typeface="SimHei" pitchFamily="49" charset="-122"/>
                          <a:cs typeface="+mn-cs"/>
                        </a:rPr>
                        <a:t>T65K2</a:t>
                      </a:r>
                      <a:r>
                        <a:rPr kumimoji="1" lang="zh-TW" altLang="en-US" sz="2800" b="1" kern="1200" dirty="0" smtClean="0">
                          <a:solidFill>
                            <a:schemeClr val="bg1"/>
                          </a:solidFill>
                          <a:latin typeface="SimHei" pitchFamily="49" charset="-122"/>
                          <a:ea typeface="SimHei" pitchFamily="49" charset="-122"/>
                          <a:cs typeface="+mn-cs"/>
                        </a:rPr>
                        <a:t>步槍</a:t>
                      </a:r>
                      <a:endParaRPr kumimoji="1" lang="zh-TW" altLang="en-US" sz="2800" b="1" kern="1200" dirty="0">
                        <a:solidFill>
                          <a:schemeClr val="bg1"/>
                        </a:solidFill>
                        <a:latin typeface="SimHei" pitchFamily="49" charset="-122"/>
                        <a:ea typeface="SimHei" pitchFamily="49" charset="-122"/>
                        <a:cs typeface="+mn-cs"/>
                      </a:endParaRPr>
                    </a:p>
                  </a:txBody>
                  <a:tcPr marL="91425" marR="91425" marT="45716" marB="45716">
                    <a:solidFill>
                      <a:srgbClr val="FF9933"/>
                    </a:solidFill>
                  </a:tcPr>
                </a:tc>
              </a:tr>
              <a:tr h="154772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zh-TW" altLang="en-US" sz="2800" b="1" kern="1200" dirty="0" smtClean="0">
                          <a:solidFill>
                            <a:schemeClr val="tx1"/>
                          </a:solidFill>
                          <a:latin typeface="SimHei" pitchFamily="49" charset="-122"/>
                          <a:ea typeface="SimHei" pitchFamily="49" charset="-122"/>
                          <a:cs typeface="+mn-cs"/>
                        </a:rPr>
                        <a:t>槍托</a:t>
                      </a:r>
                      <a:endParaRPr kumimoji="1" lang="zh-TW" altLang="en-US" sz="2800" b="1" kern="1200" dirty="0">
                        <a:solidFill>
                          <a:schemeClr val="tx1"/>
                        </a:solidFill>
                        <a:latin typeface="SimHei" pitchFamily="49" charset="-122"/>
                        <a:ea typeface="SimHei" pitchFamily="49" charset="-122"/>
                        <a:cs typeface="+mn-cs"/>
                      </a:endParaRPr>
                    </a:p>
                  </a:txBody>
                  <a:tcPr marL="91425" marR="91425" marT="45716" marB="45716" anchor="ctr" anchorCtr="1">
                    <a:gradFill>
                      <a:gsLst>
                        <a:gs pos="0">
                          <a:schemeClr val="bg1">
                            <a:lumMod val="75000"/>
                          </a:schemeClr>
                        </a:gs>
                        <a:gs pos="85001">
                          <a:schemeClr val="bg1"/>
                        </a:gs>
                        <a:gs pos="100000">
                          <a:schemeClr val="bg1">
                            <a:lumMod val="5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altLang="zh-TW" sz="1800" b="1" i="0" u="none" strike="noStrike" kern="1200" baseline="0" dirty="0" smtClean="0">
                        <a:solidFill>
                          <a:schemeClr val="dk1"/>
                        </a:solidFill>
                        <a:latin typeface="SimHei" pitchFamily="49" charset="-122"/>
                        <a:ea typeface="SimHei" pitchFamily="49" charset="-122"/>
                        <a:cs typeface="+mn-cs"/>
                      </a:endParaRPr>
                    </a:p>
                    <a:p>
                      <a:endParaRPr lang="en-US" altLang="zh-TW" sz="1800" b="1" i="0" u="none" strike="noStrike" kern="1200" baseline="0" dirty="0" smtClean="0">
                        <a:solidFill>
                          <a:schemeClr val="dk1"/>
                        </a:solidFill>
                        <a:latin typeface="SimHei" pitchFamily="49" charset="-122"/>
                        <a:ea typeface="SimHei" pitchFamily="49" charset="-122"/>
                        <a:cs typeface="+mn-cs"/>
                      </a:endParaRPr>
                    </a:p>
                    <a:p>
                      <a:endParaRPr lang="en-US" altLang="zh-TW" sz="1800" b="1" i="0" u="none" strike="noStrike" kern="1200" baseline="0" dirty="0" smtClean="0">
                        <a:solidFill>
                          <a:schemeClr val="dk1"/>
                        </a:solidFill>
                        <a:latin typeface="SimHei" pitchFamily="49" charset="-122"/>
                        <a:ea typeface="SimHei" pitchFamily="49" charset="-122"/>
                        <a:cs typeface="+mn-cs"/>
                      </a:endParaRPr>
                    </a:p>
                    <a:p>
                      <a:endParaRPr lang="en-US" altLang="zh-TW" sz="1800" b="1" i="0" u="none" strike="noStrike" kern="1200" baseline="0" dirty="0" smtClean="0">
                        <a:solidFill>
                          <a:schemeClr val="dk1"/>
                        </a:solidFill>
                        <a:latin typeface="SimHei" pitchFamily="49" charset="-122"/>
                        <a:ea typeface="SimHei" pitchFamily="49" charset="-122"/>
                        <a:cs typeface="+mn-cs"/>
                      </a:endParaRPr>
                    </a:p>
                    <a:p>
                      <a:r>
                        <a:rPr lang="zh-TW" altLang="en-US" sz="1800" b="1" kern="1200" dirty="0" smtClean="0">
                          <a:solidFill>
                            <a:schemeClr val="dk1"/>
                          </a:solidFill>
                          <a:latin typeface="SimHei" pitchFamily="49" charset="-122"/>
                          <a:ea typeface="SimHei" pitchFamily="49" charset="-122"/>
                          <a:cs typeface="+mn-cs"/>
                        </a:rPr>
                        <a:t>三段式伸縮槍托</a:t>
                      </a:r>
                      <a:endParaRPr lang="zh-TW" altLang="en-US" sz="1800" b="1" kern="1200" dirty="0">
                        <a:solidFill>
                          <a:schemeClr val="dk1"/>
                        </a:solidFill>
                        <a:latin typeface="SimHei" pitchFamily="49" charset="-122"/>
                        <a:ea typeface="SimHei" pitchFamily="49" charset="-122"/>
                        <a:cs typeface="+mn-cs"/>
                      </a:endParaRPr>
                    </a:p>
                  </a:txBody>
                  <a:tcPr marL="91425" marR="91425" marT="45716" marB="45716">
                    <a:gradFill>
                      <a:gsLst>
                        <a:gs pos="0">
                          <a:schemeClr val="bg1">
                            <a:lumMod val="75000"/>
                          </a:schemeClr>
                        </a:gs>
                        <a:gs pos="85001">
                          <a:schemeClr val="bg1"/>
                        </a:gs>
                        <a:gs pos="100000">
                          <a:schemeClr val="bg1">
                            <a:lumMod val="5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altLang="zh-TW" sz="1800" b="1" i="0" u="none" strike="noStrike" kern="1200" baseline="0" dirty="0" smtClean="0">
                        <a:solidFill>
                          <a:schemeClr val="dk1"/>
                        </a:solidFill>
                        <a:latin typeface="SimHei" pitchFamily="49" charset="-122"/>
                        <a:ea typeface="SimHei" pitchFamily="49" charset="-122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en-US" altLang="zh-TW" sz="1800" b="1" i="0" u="none" strike="noStrike" kern="1200" baseline="0" dirty="0" smtClean="0">
                        <a:solidFill>
                          <a:schemeClr val="dk1"/>
                        </a:solidFill>
                        <a:latin typeface="SimHei" pitchFamily="49" charset="-122"/>
                        <a:ea typeface="SimHei" pitchFamily="49" charset="-122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en-US" altLang="zh-TW" sz="1800" b="1" i="0" u="none" strike="noStrike" kern="1200" baseline="0" dirty="0" smtClean="0">
                        <a:solidFill>
                          <a:schemeClr val="dk1"/>
                        </a:solidFill>
                        <a:latin typeface="SimHei" pitchFamily="49" charset="-122"/>
                        <a:ea typeface="SimHei" pitchFamily="49" charset="-122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en-US" altLang="zh-TW" sz="1800" b="1" i="0" u="none" strike="noStrike" kern="1200" baseline="0" dirty="0" smtClean="0">
                        <a:solidFill>
                          <a:schemeClr val="dk1"/>
                        </a:solidFill>
                        <a:latin typeface="SimHei" pitchFamily="49" charset="-122"/>
                        <a:ea typeface="SimHei" pitchFamily="49" charset="-122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r>
                        <a:rPr lang="zh-TW" altLang="en-US" sz="1800" b="1" kern="1200" dirty="0" smtClean="0">
                          <a:solidFill>
                            <a:schemeClr val="dk1"/>
                          </a:solidFill>
                          <a:latin typeface="SimHei" pitchFamily="49" charset="-122"/>
                          <a:ea typeface="SimHei" pitchFamily="49" charset="-122"/>
                          <a:cs typeface="+mn-cs"/>
                        </a:rPr>
                        <a:t>固定式槍托</a:t>
                      </a:r>
                      <a:endParaRPr lang="zh-TW" altLang="en-US" sz="1800" b="1" kern="1200" dirty="0">
                        <a:solidFill>
                          <a:schemeClr val="dk1"/>
                        </a:solidFill>
                        <a:latin typeface="SimHei" pitchFamily="49" charset="-122"/>
                        <a:ea typeface="SimHei" pitchFamily="49" charset="-122"/>
                        <a:cs typeface="+mn-cs"/>
                      </a:endParaRPr>
                    </a:p>
                  </a:txBody>
                  <a:tcPr marL="91425" marR="91425" marT="45716" marB="45716">
                    <a:gradFill>
                      <a:gsLst>
                        <a:gs pos="0">
                          <a:schemeClr val="bg1">
                            <a:lumMod val="75000"/>
                          </a:schemeClr>
                        </a:gs>
                        <a:gs pos="85001">
                          <a:schemeClr val="bg1"/>
                        </a:gs>
                        <a:gs pos="100000">
                          <a:schemeClr val="bg1">
                            <a:lumMod val="5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152842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zh-TW" altLang="en-US" sz="2800" b="1" kern="1200" dirty="0" smtClean="0">
                          <a:solidFill>
                            <a:schemeClr val="tx1"/>
                          </a:solidFill>
                          <a:latin typeface="SimHei" pitchFamily="49" charset="-122"/>
                          <a:ea typeface="SimHei" pitchFamily="49" charset="-122"/>
                          <a:cs typeface="+mn-cs"/>
                        </a:rPr>
                        <a:t>槍背帶</a:t>
                      </a:r>
                      <a:endParaRPr kumimoji="1" lang="zh-TW" altLang="en-US" sz="2800" b="1" kern="1200" dirty="0">
                        <a:solidFill>
                          <a:schemeClr val="tx1"/>
                        </a:solidFill>
                        <a:latin typeface="SimHei" pitchFamily="49" charset="-122"/>
                        <a:ea typeface="SimHei" pitchFamily="49" charset="-122"/>
                        <a:cs typeface="+mn-cs"/>
                      </a:endParaRPr>
                    </a:p>
                  </a:txBody>
                  <a:tcPr marL="91425" marR="91425" marT="45716" marB="45716" anchor="ctr" anchorCtr="1">
                    <a:gradFill>
                      <a:gsLst>
                        <a:gs pos="0">
                          <a:schemeClr val="bg1">
                            <a:lumMod val="75000"/>
                          </a:schemeClr>
                        </a:gs>
                        <a:gs pos="85001">
                          <a:schemeClr val="bg1"/>
                        </a:gs>
                        <a:gs pos="100000">
                          <a:schemeClr val="bg1">
                            <a:lumMod val="5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altLang="zh-TW" sz="1800" b="1" i="0" u="none" strike="noStrike" kern="1200" baseline="0" dirty="0" smtClean="0">
                        <a:solidFill>
                          <a:schemeClr val="dk1"/>
                        </a:solidFill>
                        <a:latin typeface="SimHei" pitchFamily="49" charset="-122"/>
                        <a:ea typeface="SimHei" pitchFamily="49" charset="-122"/>
                        <a:cs typeface="+mn-cs"/>
                      </a:endParaRPr>
                    </a:p>
                    <a:p>
                      <a:endParaRPr lang="en-US" altLang="zh-TW" sz="1800" b="1" i="0" u="none" strike="noStrike" kern="1200" baseline="0" dirty="0" smtClean="0">
                        <a:solidFill>
                          <a:schemeClr val="dk1"/>
                        </a:solidFill>
                        <a:latin typeface="SimHei" pitchFamily="49" charset="-122"/>
                        <a:ea typeface="SimHei" pitchFamily="49" charset="-122"/>
                        <a:cs typeface="+mn-cs"/>
                      </a:endParaRPr>
                    </a:p>
                    <a:p>
                      <a:endParaRPr lang="en-US" altLang="zh-TW" sz="1800" b="1" i="0" u="none" strike="noStrike" kern="1200" baseline="0" dirty="0" smtClean="0">
                        <a:solidFill>
                          <a:schemeClr val="dk1"/>
                        </a:solidFill>
                        <a:latin typeface="SimHei" pitchFamily="49" charset="-122"/>
                        <a:ea typeface="SimHei" pitchFamily="49" charset="-122"/>
                        <a:cs typeface="+mn-cs"/>
                      </a:endParaRPr>
                    </a:p>
                    <a:p>
                      <a:endParaRPr lang="en-US" altLang="zh-TW" sz="1800" b="1" i="0" u="none" strike="noStrike" kern="1200" baseline="0" dirty="0" smtClean="0">
                        <a:solidFill>
                          <a:schemeClr val="dk1"/>
                        </a:solidFill>
                        <a:latin typeface="SimHei" pitchFamily="49" charset="-122"/>
                        <a:ea typeface="SimHei" pitchFamily="49" charset="-122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r>
                        <a:rPr lang="zh-TW" altLang="en-US" sz="1800" b="1" kern="1200" dirty="0" smtClean="0">
                          <a:solidFill>
                            <a:schemeClr val="dk1"/>
                          </a:solidFill>
                          <a:latin typeface="SimHei" pitchFamily="49" charset="-122"/>
                          <a:ea typeface="SimHei" pitchFamily="49" charset="-122"/>
                          <a:cs typeface="+mn-cs"/>
                        </a:rPr>
                        <a:t>多功能戰術背帶</a:t>
                      </a:r>
                      <a:endParaRPr lang="zh-TW" altLang="en-US" sz="1800" b="1" kern="1200" dirty="0">
                        <a:solidFill>
                          <a:schemeClr val="dk1"/>
                        </a:solidFill>
                        <a:latin typeface="SimHei" pitchFamily="49" charset="-122"/>
                        <a:ea typeface="SimHei" pitchFamily="49" charset="-122"/>
                        <a:cs typeface="+mn-cs"/>
                      </a:endParaRPr>
                    </a:p>
                  </a:txBody>
                  <a:tcPr marL="91425" marR="91425" marT="45716" marB="45716">
                    <a:gradFill>
                      <a:gsLst>
                        <a:gs pos="0">
                          <a:schemeClr val="bg1">
                            <a:lumMod val="75000"/>
                          </a:schemeClr>
                        </a:gs>
                        <a:gs pos="85001">
                          <a:schemeClr val="bg1"/>
                        </a:gs>
                        <a:gs pos="100000">
                          <a:schemeClr val="bg1">
                            <a:lumMod val="5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altLang="zh-TW" sz="1800" b="1" i="0" u="none" strike="noStrike" kern="1200" baseline="0" dirty="0" smtClean="0">
                        <a:solidFill>
                          <a:schemeClr val="dk1"/>
                        </a:solidFill>
                        <a:latin typeface="SimHei" pitchFamily="49" charset="-122"/>
                        <a:ea typeface="SimHei" pitchFamily="49" charset="-122"/>
                        <a:cs typeface="+mn-cs"/>
                      </a:endParaRPr>
                    </a:p>
                    <a:p>
                      <a:endParaRPr lang="en-US" altLang="zh-TW" sz="1800" b="1" i="0" u="none" strike="noStrike" kern="1200" baseline="0" dirty="0" smtClean="0">
                        <a:solidFill>
                          <a:schemeClr val="dk1"/>
                        </a:solidFill>
                        <a:latin typeface="SimHei" pitchFamily="49" charset="-122"/>
                        <a:ea typeface="SimHei" pitchFamily="49" charset="-122"/>
                        <a:cs typeface="+mn-cs"/>
                      </a:endParaRPr>
                    </a:p>
                    <a:p>
                      <a:endParaRPr lang="en-US" altLang="zh-TW" sz="1800" b="1" i="0" u="none" strike="noStrike" kern="1200" baseline="0" dirty="0" smtClean="0">
                        <a:solidFill>
                          <a:schemeClr val="dk1"/>
                        </a:solidFill>
                        <a:latin typeface="SimHei" pitchFamily="49" charset="-122"/>
                        <a:ea typeface="SimHei" pitchFamily="49" charset="-122"/>
                        <a:cs typeface="+mn-cs"/>
                      </a:endParaRPr>
                    </a:p>
                    <a:p>
                      <a:endParaRPr lang="en-US" altLang="zh-TW" sz="1800" b="1" dirty="0" smtClean="0">
                        <a:latin typeface="SimHei" pitchFamily="49" charset="-122"/>
                        <a:ea typeface="SimHei" pitchFamily="49" charset="-122"/>
                      </a:endParaRPr>
                    </a:p>
                    <a:p>
                      <a:pPr marL="0" algn="l" defTabSz="914400" rtl="0" eaLnBrk="1" latinLnBrk="0" hangingPunct="1"/>
                      <a:r>
                        <a:rPr lang="zh-TW" altLang="en-US" sz="1800" b="1" kern="1200" dirty="0" smtClean="0">
                          <a:solidFill>
                            <a:schemeClr val="dk1"/>
                          </a:solidFill>
                          <a:latin typeface="SimHei" pitchFamily="49" charset="-122"/>
                          <a:ea typeface="SimHei" pitchFamily="49" charset="-122"/>
                          <a:cs typeface="+mn-cs"/>
                        </a:rPr>
                        <a:t>傳統式背帶</a:t>
                      </a:r>
                      <a:endParaRPr lang="zh-TW" altLang="en-US" sz="1800" b="1" kern="1200" dirty="0">
                        <a:solidFill>
                          <a:schemeClr val="dk1"/>
                        </a:solidFill>
                        <a:latin typeface="SimHei" pitchFamily="49" charset="-122"/>
                        <a:ea typeface="SimHei" pitchFamily="49" charset="-122"/>
                        <a:cs typeface="+mn-cs"/>
                      </a:endParaRPr>
                    </a:p>
                  </a:txBody>
                  <a:tcPr marL="91425" marR="91425" marT="45716" marB="45716">
                    <a:gradFill>
                      <a:gsLst>
                        <a:gs pos="0">
                          <a:schemeClr val="bg1">
                            <a:lumMod val="75000"/>
                          </a:schemeClr>
                        </a:gs>
                        <a:gs pos="85001">
                          <a:schemeClr val="bg1"/>
                        </a:gs>
                        <a:gs pos="100000">
                          <a:schemeClr val="bg1">
                            <a:lumMod val="5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pic>
        <p:nvPicPr>
          <p:cNvPr id="2" name="圖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113" y="2368550"/>
            <a:ext cx="2108200" cy="108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025" y="2319338"/>
            <a:ext cx="2047875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238" y="3944938"/>
            <a:ext cx="1658937" cy="117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850" y="3644900"/>
            <a:ext cx="2432050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圖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8432800" y="5413375"/>
            <a:ext cx="711200" cy="304800"/>
          </a:xfrm>
          <a:prstGeom prst="rect">
            <a:avLst/>
          </a:prstGeom>
          <a:solidFill>
            <a:schemeClr val="tx1">
              <a:lumMod val="85000"/>
              <a:lumOff val="15000"/>
              <a:alpha val="90000"/>
            </a:schemeClr>
          </a:solidFill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r>
              <a:rPr lang="zh-TW" altLang="en-US" sz="1400" dirty="0">
                <a:solidFill>
                  <a:srgbClr val="F2F2F2"/>
                </a:solidFill>
              </a:rPr>
              <a:t>  </a:t>
            </a:r>
            <a:r>
              <a:rPr lang="en-US" altLang="zh-TW" sz="1400" dirty="0" smtClean="0">
                <a:solidFill>
                  <a:srgbClr val="F2F2F2"/>
                </a:solidFill>
              </a:rPr>
              <a:t>P14</a:t>
            </a:r>
            <a:endParaRPr lang="zh-TW" altLang="en-US" sz="1400" dirty="0">
              <a:solidFill>
                <a:srgbClr val="F2F2F2"/>
              </a:solidFill>
            </a:endParaRPr>
          </a:p>
        </p:txBody>
      </p:sp>
      <p:pic>
        <p:nvPicPr>
          <p:cNvPr id="30723" name="圖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8" y="130175"/>
            <a:ext cx="613251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24" name="群組 11"/>
          <p:cNvGrpSpPr>
            <a:grpSpLocks/>
          </p:cNvGrpSpPr>
          <p:nvPr/>
        </p:nvGrpSpPr>
        <p:grpSpPr bwMode="auto">
          <a:xfrm>
            <a:off x="-431800" y="-190500"/>
            <a:ext cx="2373313" cy="1295400"/>
            <a:chOff x="-431303" y="-190874"/>
            <a:chExt cx="2373352" cy="1296000"/>
          </a:xfrm>
        </p:grpSpPr>
        <p:pic>
          <p:nvPicPr>
            <p:cNvPr id="30742" name="圖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90902">
              <a:off x="-431303" y="-190874"/>
              <a:ext cx="2373352" cy="129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43" name="圖片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977" y="68240"/>
              <a:ext cx="965549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725" name="圖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8" y="1058863"/>
            <a:ext cx="5378450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244475" y="1776413"/>
          <a:ext cx="8612188" cy="34226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4538"/>
                <a:gridCol w="3146921"/>
                <a:gridCol w="2870729"/>
              </a:tblGrid>
              <a:tr h="606442">
                <a:tc>
                  <a:txBody>
                    <a:bodyPr/>
                    <a:lstStyle/>
                    <a:p>
                      <a:pPr algn="ctr"/>
                      <a:r>
                        <a:rPr kumimoji="1" lang="zh-TW" altLang="en-US" sz="2800" b="1" kern="1200" dirty="0" smtClean="0">
                          <a:solidFill>
                            <a:schemeClr val="bg1"/>
                          </a:solidFill>
                          <a:latin typeface="SimHei" pitchFamily="49" charset="-122"/>
                          <a:ea typeface="SimHei" pitchFamily="49" charset="-122"/>
                          <a:cs typeface="+mn-cs"/>
                        </a:rPr>
                        <a:t>項目</a:t>
                      </a:r>
                      <a:endParaRPr kumimoji="1" lang="zh-TW" altLang="en-US" sz="2800" b="1" kern="1200" dirty="0">
                        <a:solidFill>
                          <a:schemeClr val="bg1"/>
                        </a:solidFill>
                        <a:latin typeface="SimHei" pitchFamily="49" charset="-122"/>
                        <a:ea typeface="SimHei" pitchFamily="49" charset="-122"/>
                        <a:cs typeface="+mn-cs"/>
                      </a:endParaRPr>
                    </a:p>
                  </a:txBody>
                  <a:tcPr marL="91425" marR="91425" marT="45715" marB="45715"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zh-TW" sz="2800" b="1" kern="1200" dirty="0" smtClean="0">
                          <a:solidFill>
                            <a:schemeClr val="bg1"/>
                          </a:solidFill>
                          <a:latin typeface="SimHei" pitchFamily="49" charset="-122"/>
                          <a:ea typeface="SimHei" pitchFamily="49" charset="-122"/>
                          <a:cs typeface="+mn-cs"/>
                        </a:rPr>
                        <a:t>T91</a:t>
                      </a:r>
                      <a:r>
                        <a:rPr kumimoji="1" lang="zh-TW" altLang="en-US" sz="2800" b="1" kern="1200" dirty="0" smtClean="0">
                          <a:solidFill>
                            <a:schemeClr val="bg1"/>
                          </a:solidFill>
                          <a:latin typeface="SimHei" pitchFamily="49" charset="-122"/>
                          <a:ea typeface="SimHei" pitchFamily="49" charset="-122"/>
                          <a:cs typeface="+mn-cs"/>
                        </a:rPr>
                        <a:t>步槍</a:t>
                      </a:r>
                      <a:endParaRPr kumimoji="1" lang="zh-TW" altLang="en-US" sz="2800" b="1" kern="1200" dirty="0">
                        <a:solidFill>
                          <a:schemeClr val="bg1"/>
                        </a:solidFill>
                        <a:latin typeface="SimHei" pitchFamily="49" charset="-122"/>
                        <a:ea typeface="SimHei" pitchFamily="49" charset="-122"/>
                        <a:cs typeface="+mn-cs"/>
                      </a:endParaRPr>
                    </a:p>
                  </a:txBody>
                  <a:tcPr marL="91425" marR="91425" marT="45715" marB="45715"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zh-TW" sz="2800" b="1" kern="1200" dirty="0" smtClean="0">
                          <a:solidFill>
                            <a:schemeClr val="bg1"/>
                          </a:solidFill>
                          <a:latin typeface="SimHei" pitchFamily="49" charset="-122"/>
                          <a:ea typeface="SimHei" pitchFamily="49" charset="-122"/>
                          <a:cs typeface="+mn-cs"/>
                        </a:rPr>
                        <a:t>T65K2</a:t>
                      </a:r>
                      <a:r>
                        <a:rPr kumimoji="1" lang="zh-TW" altLang="en-US" sz="2800" b="1" kern="1200" dirty="0" smtClean="0">
                          <a:solidFill>
                            <a:schemeClr val="bg1"/>
                          </a:solidFill>
                          <a:latin typeface="SimHei" pitchFamily="49" charset="-122"/>
                          <a:ea typeface="SimHei" pitchFamily="49" charset="-122"/>
                          <a:cs typeface="+mn-cs"/>
                        </a:rPr>
                        <a:t>步槍</a:t>
                      </a:r>
                      <a:endParaRPr kumimoji="1" lang="zh-TW" altLang="en-US" sz="2800" b="1" kern="1200" dirty="0">
                        <a:solidFill>
                          <a:schemeClr val="bg1"/>
                        </a:solidFill>
                        <a:latin typeface="SimHei" pitchFamily="49" charset="-122"/>
                        <a:ea typeface="SimHei" pitchFamily="49" charset="-122"/>
                        <a:cs typeface="+mn-cs"/>
                      </a:endParaRPr>
                    </a:p>
                  </a:txBody>
                  <a:tcPr marL="91425" marR="91425" marT="45715" marB="45715">
                    <a:solidFill>
                      <a:srgbClr val="FF9933"/>
                    </a:solidFill>
                  </a:tcPr>
                </a:tc>
              </a:tr>
              <a:tr h="281620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zh-TW" altLang="en-US" sz="2800" b="1" kern="1200" dirty="0" smtClean="0">
                          <a:solidFill>
                            <a:schemeClr val="tx1"/>
                          </a:solidFill>
                          <a:latin typeface="SimHei" pitchFamily="49" charset="-122"/>
                          <a:ea typeface="SimHei" pitchFamily="49" charset="-122"/>
                          <a:cs typeface="+mn-cs"/>
                        </a:rPr>
                        <a:t>槍托</a:t>
                      </a:r>
                      <a:endParaRPr kumimoji="1" lang="zh-TW" altLang="en-US" sz="2800" b="1" kern="1200" dirty="0">
                        <a:solidFill>
                          <a:schemeClr val="tx1"/>
                        </a:solidFill>
                        <a:latin typeface="SimHei" pitchFamily="49" charset="-122"/>
                        <a:ea typeface="SimHei" pitchFamily="49" charset="-122"/>
                        <a:cs typeface="+mn-cs"/>
                      </a:endParaRPr>
                    </a:p>
                  </a:txBody>
                  <a:tcPr marL="91425" marR="91425" marT="45715" marB="45715" anchor="ctr" anchorCtr="1">
                    <a:gradFill>
                      <a:gsLst>
                        <a:gs pos="0">
                          <a:schemeClr val="bg1">
                            <a:lumMod val="75000"/>
                          </a:schemeClr>
                        </a:gs>
                        <a:gs pos="85001">
                          <a:schemeClr val="bg1"/>
                        </a:gs>
                        <a:gs pos="100000">
                          <a:schemeClr val="bg1">
                            <a:lumMod val="5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altLang="zh-TW" sz="1800" b="1" i="0" u="none" strike="noStrike" kern="1200" baseline="0" dirty="0" smtClean="0">
                        <a:solidFill>
                          <a:schemeClr val="dk1"/>
                        </a:solidFill>
                        <a:latin typeface="SimHei" pitchFamily="49" charset="-122"/>
                        <a:ea typeface="SimHei" pitchFamily="49" charset="-122"/>
                        <a:cs typeface="+mn-cs"/>
                      </a:endParaRPr>
                    </a:p>
                    <a:p>
                      <a:endParaRPr lang="en-US" altLang="zh-TW" sz="1800" b="1" i="0" u="none" strike="noStrike" kern="1200" baseline="0" dirty="0" smtClean="0">
                        <a:solidFill>
                          <a:schemeClr val="dk1"/>
                        </a:solidFill>
                        <a:latin typeface="SimHei" pitchFamily="49" charset="-122"/>
                        <a:ea typeface="SimHei" pitchFamily="49" charset="-122"/>
                        <a:cs typeface="+mn-cs"/>
                      </a:endParaRPr>
                    </a:p>
                    <a:p>
                      <a:endParaRPr lang="en-US" altLang="zh-TW" sz="1800" b="1" i="0" u="none" strike="noStrike" kern="1200" baseline="0" dirty="0" smtClean="0">
                        <a:solidFill>
                          <a:schemeClr val="dk1"/>
                        </a:solidFill>
                        <a:latin typeface="SimHei" pitchFamily="49" charset="-122"/>
                        <a:ea typeface="SimHei" pitchFamily="49" charset="-122"/>
                        <a:cs typeface="+mn-cs"/>
                      </a:endParaRPr>
                    </a:p>
                    <a:p>
                      <a:endParaRPr lang="en-US" altLang="zh-TW" sz="1800" b="1" i="0" u="none" strike="noStrike" kern="1200" baseline="0" dirty="0" smtClean="0">
                        <a:solidFill>
                          <a:schemeClr val="dk1"/>
                        </a:solidFill>
                        <a:latin typeface="SimHei" pitchFamily="49" charset="-122"/>
                        <a:ea typeface="SimHei" pitchFamily="49" charset="-122"/>
                        <a:cs typeface="+mn-cs"/>
                      </a:endParaRPr>
                    </a:p>
                    <a:p>
                      <a:endParaRPr lang="en-US" altLang="zh-TW" sz="1800" b="1" i="0" u="none" strike="noStrike" kern="1200" baseline="0" dirty="0" smtClean="0">
                        <a:solidFill>
                          <a:schemeClr val="dk1"/>
                        </a:solidFill>
                        <a:latin typeface="SimHei" pitchFamily="49" charset="-122"/>
                        <a:ea typeface="SimHei" pitchFamily="49" charset="-122"/>
                        <a:cs typeface="+mn-cs"/>
                      </a:endParaRPr>
                    </a:p>
                    <a:p>
                      <a:endParaRPr lang="en-US" altLang="zh-TW" sz="1800" b="1" i="0" u="none" strike="noStrike" kern="1200" baseline="0" dirty="0" smtClean="0">
                        <a:solidFill>
                          <a:schemeClr val="dk1"/>
                        </a:solidFill>
                        <a:latin typeface="SimHei" pitchFamily="49" charset="-122"/>
                        <a:ea typeface="SimHei" pitchFamily="49" charset="-122"/>
                        <a:cs typeface="+mn-cs"/>
                      </a:endParaRPr>
                    </a:p>
                    <a:p>
                      <a:endParaRPr lang="en-US" altLang="zh-TW" sz="1800" b="1" i="0" u="none" strike="noStrike" kern="1200" baseline="0" dirty="0" smtClean="0">
                        <a:solidFill>
                          <a:schemeClr val="dk1"/>
                        </a:solidFill>
                        <a:latin typeface="SimHei" pitchFamily="49" charset="-122"/>
                        <a:ea typeface="SimHei" pitchFamily="49" charset="-122"/>
                        <a:cs typeface="+mn-cs"/>
                      </a:endParaRPr>
                    </a:p>
                    <a:p>
                      <a:r>
                        <a:rPr lang="en-US" altLang="zh-TW" sz="1800" b="1" kern="1200" dirty="0" smtClean="0">
                          <a:solidFill>
                            <a:schemeClr val="dk1"/>
                          </a:solidFill>
                          <a:latin typeface="SimHei" pitchFamily="49" charset="-122"/>
                          <a:ea typeface="SimHei" pitchFamily="49" charset="-122"/>
                          <a:cs typeface="+mn-cs"/>
                        </a:rPr>
                        <a:t>T91</a:t>
                      </a:r>
                      <a:r>
                        <a:rPr lang="zh-TW" altLang="en-US" sz="1800" b="1" kern="1200" dirty="0" smtClean="0">
                          <a:solidFill>
                            <a:schemeClr val="dk1"/>
                          </a:solidFill>
                          <a:latin typeface="SimHei" pitchFamily="49" charset="-122"/>
                          <a:ea typeface="SimHei" pitchFamily="49" charset="-122"/>
                          <a:cs typeface="+mn-cs"/>
                        </a:rPr>
                        <a:t>步槍槍機凸起部，刻有一凹槽，槍尾部刻有</a:t>
                      </a:r>
                      <a:r>
                        <a:rPr lang="en-US" altLang="zh-TW" sz="1800" b="1" kern="1200" dirty="0" smtClean="0">
                          <a:solidFill>
                            <a:schemeClr val="dk1"/>
                          </a:solidFill>
                          <a:latin typeface="SimHei" pitchFamily="49" charset="-122"/>
                          <a:ea typeface="SimHei" pitchFamily="49" charset="-122"/>
                          <a:cs typeface="+mn-cs"/>
                        </a:rPr>
                        <a:t>T91</a:t>
                      </a:r>
                      <a:r>
                        <a:rPr lang="zh-TW" altLang="en-US" sz="1800" b="1" kern="1200" dirty="0" smtClean="0">
                          <a:solidFill>
                            <a:schemeClr val="dk1"/>
                          </a:solidFill>
                          <a:latin typeface="SimHei" pitchFamily="49" charset="-122"/>
                          <a:ea typeface="SimHei" pitchFamily="49" charset="-122"/>
                          <a:cs typeface="+mn-cs"/>
                        </a:rPr>
                        <a:t>字樣</a:t>
                      </a:r>
                      <a:endParaRPr lang="zh-TW" altLang="en-US" sz="1800" b="1" kern="1200" dirty="0">
                        <a:solidFill>
                          <a:schemeClr val="dk1"/>
                        </a:solidFill>
                        <a:latin typeface="SimHei" pitchFamily="49" charset="-122"/>
                        <a:ea typeface="SimHei" pitchFamily="49" charset="-122"/>
                        <a:cs typeface="+mn-cs"/>
                      </a:endParaRPr>
                    </a:p>
                  </a:txBody>
                  <a:tcPr marL="91425" marR="91425" marT="45715" marB="45715">
                    <a:gradFill>
                      <a:gsLst>
                        <a:gs pos="0">
                          <a:schemeClr val="bg1">
                            <a:lumMod val="75000"/>
                          </a:schemeClr>
                        </a:gs>
                        <a:gs pos="85001">
                          <a:schemeClr val="bg1"/>
                        </a:gs>
                        <a:gs pos="100000">
                          <a:schemeClr val="bg1">
                            <a:lumMod val="5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altLang="zh-TW" sz="1800" b="1" i="0" u="none" strike="noStrike" kern="1200" baseline="0" dirty="0" smtClean="0">
                        <a:solidFill>
                          <a:schemeClr val="dk1"/>
                        </a:solidFill>
                        <a:latin typeface="SimHei" pitchFamily="49" charset="-122"/>
                        <a:ea typeface="SimHei" pitchFamily="49" charset="-122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en-US" altLang="zh-TW" sz="1800" b="1" i="0" u="none" strike="noStrike" kern="1200" baseline="0" dirty="0" smtClean="0">
                        <a:solidFill>
                          <a:schemeClr val="dk1"/>
                        </a:solidFill>
                        <a:latin typeface="SimHei" pitchFamily="49" charset="-122"/>
                        <a:ea typeface="SimHei" pitchFamily="49" charset="-122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en-US" altLang="zh-TW" sz="1800" b="1" i="0" u="none" strike="noStrike" kern="1200" baseline="0" dirty="0" smtClean="0">
                        <a:solidFill>
                          <a:schemeClr val="dk1"/>
                        </a:solidFill>
                        <a:latin typeface="SimHei" pitchFamily="49" charset="-122"/>
                        <a:ea typeface="SimHei" pitchFamily="49" charset="-122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en-US" altLang="zh-TW" sz="1800" b="1" i="0" u="none" strike="noStrike" kern="1200" baseline="0" dirty="0" smtClean="0">
                        <a:solidFill>
                          <a:schemeClr val="dk1"/>
                        </a:solidFill>
                        <a:latin typeface="SimHei" pitchFamily="49" charset="-122"/>
                        <a:ea typeface="SimHei" pitchFamily="49" charset="-122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en-US" altLang="zh-TW" sz="1800" b="1" i="0" u="none" strike="noStrike" kern="1200" baseline="0" dirty="0" smtClean="0">
                        <a:solidFill>
                          <a:schemeClr val="dk1"/>
                        </a:solidFill>
                        <a:latin typeface="SimHei" pitchFamily="49" charset="-122"/>
                        <a:ea typeface="SimHei" pitchFamily="49" charset="-122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en-US" altLang="zh-TW" sz="1800" b="1" i="0" u="none" strike="noStrike" kern="1200" baseline="0" dirty="0" smtClean="0">
                        <a:solidFill>
                          <a:schemeClr val="dk1"/>
                        </a:solidFill>
                        <a:latin typeface="SimHei" pitchFamily="49" charset="-122"/>
                        <a:ea typeface="SimHei" pitchFamily="49" charset="-122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en-US" altLang="zh-TW" sz="1800" b="1" i="0" u="none" strike="noStrike" kern="1200" baseline="0" dirty="0" smtClean="0">
                        <a:solidFill>
                          <a:schemeClr val="dk1"/>
                        </a:solidFill>
                        <a:latin typeface="SimHei" pitchFamily="49" charset="-122"/>
                        <a:ea typeface="SimHei" pitchFamily="49" charset="-122"/>
                        <a:cs typeface="+mn-cs"/>
                      </a:endParaRPr>
                    </a:p>
                    <a:p>
                      <a:r>
                        <a:rPr lang="en-US" altLang="zh-TW" sz="1800" b="1" kern="1200" dirty="0" smtClean="0">
                          <a:solidFill>
                            <a:schemeClr val="dk1"/>
                          </a:solidFill>
                          <a:latin typeface="SimHei" pitchFamily="49" charset="-122"/>
                          <a:ea typeface="SimHei" pitchFamily="49" charset="-122"/>
                          <a:cs typeface="+mn-cs"/>
                        </a:rPr>
                        <a:t>T65K2</a:t>
                      </a:r>
                      <a:r>
                        <a:rPr lang="zh-TW" altLang="en-US" sz="1800" b="1" kern="1200" dirty="0" smtClean="0">
                          <a:solidFill>
                            <a:schemeClr val="dk1"/>
                          </a:solidFill>
                          <a:latin typeface="SimHei" pitchFamily="49" charset="-122"/>
                          <a:ea typeface="SimHei" pitchFamily="49" charset="-122"/>
                          <a:cs typeface="+mn-cs"/>
                        </a:rPr>
                        <a:t>步槍槍機凸起部無凹槽，槍尾無字樣</a:t>
                      </a:r>
                      <a:endParaRPr lang="zh-TW" altLang="en-US" sz="1800" b="1" kern="1200" dirty="0">
                        <a:solidFill>
                          <a:schemeClr val="dk1"/>
                        </a:solidFill>
                        <a:latin typeface="SimHei" pitchFamily="49" charset="-122"/>
                        <a:ea typeface="SimHei" pitchFamily="49" charset="-122"/>
                        <a:cs typeface="+mn-cs"/>
                      </a:endParaRPr>
                    </a:p>
                  </a:txBody>
                  <a:tcPr marL="91425" marR="91425" marT="45715" marB="45715">
                    <a:gradFill>
                      <a:gsLst>
                        <a:gs pos="0">
                          <a:schemeClr val="bg1">
                            <a:lumMod val="75000"/>
                          </a:schemeClr>
                        </a:gs>
                        <a:gs pos="85001">
                          <a:schemeClr val="bg1"/>
                        </a:gs>
                        <a:gs pos="100000">
                          <a:schemeClr val="bg1">
                            <a:lumMod val="5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pic>
        <p:nvPicPr>
          <p:cNvPr id="7" name="圖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885"/>
          <a:stretch>
            <a:fillRect/>
          </a:stretch>
        </p:blipFill>
        <p:spPr bwMode="auto">
          <a:xfrm>
            <a:off x="3508375" y="2568575"/>
            <a:ext cx="206692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65"/>
          <a:stretch>
            <a:fillRect/>
          </a:stretch>
        </p:blipFill>
        <p:spPr bwMode="auto">
          <a:xfrm>
            <a:off x="6527800" y="2662238"/>
            <a:ext cx="2066925" cy="14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849688"/>
            <a:ext cx="5303838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圖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325438" y="1557338"/>
            <a:ext cx="3638550" cy="523875"/>
          </a:xfrm>
          <a:prstGeom prst="rect">
            <a:avLst/>
          </a:prstGeom>
          <a:solidFill>
            <a:schemeClr val="tx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zh-TW" sz="2800" b="1">
                <a:solidFill>
                  <a:srgbClr val="FF9933"/>
                </a:solidFill>
                <a:latin typeface="SimHei" pitchFamily="49" charset="-122"/>
                <a:ea typeface="SimHei" pitchFamily="49" charset="-122"/>
              </a:rPr>
              <a:t>(</a:t>
            </a:r>
            <a:r>
              <a:rPr lang="zh-TW" altLang="en-US" sz="2800" b="1">
                <a:solidFill>
                  <a:srgbClr val="FF9933"/>
                </a:solidFill>
                <a:latin typeface="SimHei" pitchFamily="49" charset="-122"/>
                <a:ea typeface="SimHei" pitchFamily="49" charset="-122"/>
              </a:rPr>
              <a:t>二</a:t>
            </a:r>
            <a:r>
              <a:rPr lang="en-US" altLang="zh-TW" sz="2800" b="1">
                <a:solidFill>
                  <a:srgbClr val="FF9933"/>
                </a:solidFill>
                <a:latin typeface="SimHei" pitchFamily="49" charset="-122"/>
                <a:ea typeface="SimHei" pitchFamily="49" charset="-122"/>
              </a:rPr>
              <a:t>)</a:t>
            </a:r>
            <a:r>
              <a:rPr lang="en-US" altLang="zh-TW" sz="2800"/>
              <a:t> </a:t>
            </a:r>
            <a:r>
              <a:rPr lang="zh-TW" altLang="en-US" sz="2800" b="1">
                <a:solidFill>
                  <a:srgbClr val="FF9933"/>
                </a:solidFill>
                <a:latin typeface="SimHei" pitchFamily="49" charset="-122"/>
                <a:ea typeface="SimHei" pitchFamily="49" charset="-122"/>
              </a:rPr>
              <a:t>性能諸元方面</a:t>
            </a:r>
            <a:endParaRPr lang="en-US" altLang="zh-TW" sz="2800" b="1">
              <a:solidFill>
                <a:srgbClr val="FF9933"/>
              </a:solidFill>
              <a:latin typeface="SimHei" pitchFamily="49" charset="-122"/>
              <a:ea typeface="SimHei" pitchFamily="49" charset="-122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8432800" y="5413375"/>
            <a:ext cx="711200" cy="304800"/>
          </a:xfrm>
          <a:prstGeom prst="rect">
            <a:avLst/>
          </a:prstGeom>
          <a:solidFill>
            <a:schemeClr val="tx1">
              <a:lumMod val="85000"/>
              <a:lumOff val="15000"/>
              <a:alpha val="90000"/>
            </a:schemeClr>
          </a:solidFill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r>
              <a:rPr lang="zh-TW" altLang="en-US" sz="1400" dirty="0">
                <a:solidFill>
                  <a:srgbClr val="F2F2F2"/>
                </a:solidFill>
              </a:rPr>
              <a:t>  </a:t>
            </a:r>
            <a:r>
              <a:rPr lang="en-US" altLang="zh-TW" sz="1400" dirty="0" smtClean="0">
                <a:solidFill>
                  <a:srgbClr val="F2F2F2"/>
                </a:solidFill>
              </a:rPr>
              <a:t>P15</a:t>
            </a:r>
            <a:endParaRPr lang="zh-TW" altLang="en-US" sz="1400" dirty="0">
              <a:solidFill>
                <a:srgbClr val="F2F2F2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24239" y="1495333"/>
            <a:ext cx="3852000" cy="688309"/>
          </a:xfrm>
          <a:prstGeom prst="rect">
            <a:avLst/>
          </a:prstGeom>
          <a:noFill/>
          <a:ln w="38100">
            <a:gradFill>
              <a:gsLst>
                <a:gs pos="0">
                  <a:srgbClr val="FFFFFF"/>
                </a:gs>
                <a:gs pos="7001">
                  <a:srgbClr val="E6E6E6"/>
                </a:gs>
                <a:gs pos="32001">
                  <a:srgbClr val="7D8496"/>
                </a:gs>
                <a:gs pos="47000">
                  <a:srgbClr val="E6E6E6"/>
                </a:gs>
                <a:gs pos="85001">
                  <a:srgbClr val="7D8496"/>
                </a:gs>
                <a:gs pos="100000">
                  <a:srgbClr val="E6E6E6"/>
                </a:gs>
              </a:gsLst>
              <a:lin ang="5400000" scaled="0"/>
            </a:gradFill>
          </a:ln>
          <a:effectLst>
            <a:glow rad="38100">
              <a:srgbClr val="FFFF00">
                <a:alpha val="4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31751" name="圖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8" y="130175"/>
            <a:ext cx="613251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752" name="群組 11"/>
          <p:cNvGrpSpPr>
            <a:grpSpLocks/>
          </p:cNvGrpSpPr>
          <p:nvPr/>
        </p:nvGrpSpPr>
        <p:grpSpPr bwMode="auto">
          <a:xfrm>
            <a:off x="-431800" y="-190500"/>
            <a:ext cx="2373313" cy="1295400"/>
            <a:chOff x="-431303" y="-190874"/>
            <a:chExt cx="2373352" cy="1296000"/>
          </a:xfrm>
        </p:grpSpPr>
        <p:pic>
          <p:nvPicPr>
            <p:cNvPr id="31755" name="圖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90902">
              <a:off x="-431303" y="-190874"/>
              <a:ext cx="2373352" cy="129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6" name="圖片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977" y="68240"/>
              <a:ext cx="965549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753" name="圖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8" y="1058863"/>
            <a:ext cx="5378450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651" b="6042"/>
          <a:stretch>
            <a:fillRect/>
          </a:stretch>
        </p:blipFill>
        <p:spPr bwMode="auto">
          <a:xfrm>
            <a:off x="490538" y="1890713"/>
            <a:ext cx="8493125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圖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325438" y="1557338"/>
            <a:ext cx="3638550" cy="523875"/>
          </a:xfrm>
          <a:prstGeom prst="rect">
            <a:avLst/>
          </a:prstGeom>
          <a:solidFill>
            <a:schemeClr val="tx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zh-TW" sz="2800" b="1">
                <a:solidFill>
                  <a:srgbClr val="FF9933"/>
                </a:solidFill>
                <a:latin typeface="SimHei" pitchFamily="49" charset="-122"/>
                <a:ea typeface="SimHei" pitchFamily="49" charset="-122"/>
              </a:rPr>
              <a:t>(</a:t>
            </a:r>
            <a:r>
              <a:rPr lang="zh-TW" altLang="en-US" sz="2800" b="1">
                <a:solidFill>
                  <a:srgbClr val="FF9933"/>
                </a:solidFill>
                <a:latin typeface="SimHei" pitchFamily="49" charset="-122"/>
                <a:ea typeface="SimHei" pitchFamily="49" charset="-122"/>
              </a:rPr>
              <a:t>二</a:t>
            </a:r>
            <a:r>
              <a:rPr lang="en-US" altLang="zh-TW" sz="2800" b="1">
                <a:solidFill>
                  <a:srgbClr val="FF9933"/>
                </a:solidFill>
                <a:latin typeface="SimHei" pitchFamily="49" charset="-122"/>
                <a:ea typeface="SimHei" pitchFamily="49" charset="-122"/>
              </a:rPr>
              <a:t>)</a:t>
            </a:r>
            <a:r>
              <a:rPr lang="en-US" altLang="zh-TW" sz="2800"/>
              <a:t> </a:t>
            </a:r>
            <a:r>
              <a:rPr lang="zh-TW" altLang="en-US" sz="2800" b="1">
                <a:solidFill>
                  <a:srgbClr val="FF9933"/>
                </a:solidFill>
                <a:latin typeface="SimHei" pitchFamily="49" charset="-122"/>
                <a:ea typeface="SimHei" pitchFamily="49" charset="-122"/>
              </a:rPr>
              <a:t>性能諸元方面</a:t>
            </a:r>
            <a:endParaRPr lang="en-US" altLang="zh-TW" sz="2800" b="1">
              <a:solidFill>
                <a:srgbClr val="FF9933"/>
              </a:solidFill>
              <a:latin typeface="SimHei" pitchFamily="49" charset="-122"/>
              <a:ea typeface="SimHei" pitchFamily="49" charset="-122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8432800" y="5413375"/>
            <a:ext cx="711200" cy="304800"/>
          </a:xfrm>
          <a:prstGeom prst="rect">
            <a:avLst/>
          </a:prstGeom>
          <a:solidFill>
            <a:schemeClr val="tx1">
              <a:lumMod val="85000"/>
              <a:lumOff val="15000"/>
              <a:alpha val="90000"/>
            </a:schemeClr>
          </a:solidFill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r>
              <a:rPr lang="zh-TW" altLang="en-US" sz="1400" dirty="0">
                <a:solidFill>
                  <a:srgbClr val="F2F2F2"/>
                </a:solidFill>
              </a:rPr>
              <a:t>  </a:t>
            </a:r>
            <a:r>
              <a:rPr lang="en-US" altLang="zh-TW" sz="1400" dirty="0" smtClean="0">
                <a:solidFill>
                  <a:srgbClr val="F2F2F2"/>
                </a:solidFill>
              </a:rPr>
              <a:t>P16</a:t>
            </a:r>
            <a:endParaRPr lang="zh-TW" altLang="en-US" sz="1400" dirty="0">
              <a:solidFill>
                <a:srgbClr val="F2F2F2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24239" y="1495333"/>
            <a:ext cx="3852000" cy="688309"/>
          </a:xfrm>
          <a:prstGeom prst="rect">
            <a:avLst/>
          </a:prstGeom>
          <a:noFill/>
          <a:ln w="38100">
            <a:gradFill>
              <a:gsLst>
                <a:gs pos="0">
                  <a:srgbClr val="FFFFFF"/>
                </a:gs>
                <a:gs pos="7001">
                  <a:srgbClr val="E6E6E6"/>
                </a:gs>
                <a:gs pos="32001">
                  <a:srgbClr val="7D8496"/>
                </a:gs>
                <a:gs pos="47000">
                  <a:srgbClr val="E6E6E6"/>
                </a:gs>
                <a:gs pos="85001">
                  <a:srgbClr val="7D8496"/>
                </a:gs>
                <a:gs pos="100000">
                  <a:srgbClr val="E6E6E6"/>
                </a:gs>
              </a:gsLst>
              <a:lin ang="5400000" scaled="0"/>
            </a:gradFill>
          </a:ln>
          <a:effectLst>
            <a:glow rad="38100">
              <a:srgbClr val="FFFF00">
                <a:alpha val="4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32775" name="圖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8" y="130175"/>
            <a:ext cx="613251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776" name="群組 11"/>
          <p:cNvGrpSpPr>
            <a:grpSpLocks/>
          </p:cNvGrpSpPr>
          <p:nvPr/>
        </p:nvGrpSpPr>
        <p:grpSpPr bwMode="auto">
          <a:xfrm>
            <a:off x="-431800" y="-190500"/>
            <a:ext cx="2373313" cy="1295400"/>
            <a:chOff x="-431303" y="-190874"/>
            <a:chExt cx="2373352" cy="1296000"/>
          </a:xfrm>
        </p:grpSpPr>
        <p:pic>
          <p:nvPicPr>
            <p:cNvPr id="32779" name="圖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90902">
              <a:off x="-431303" y="-190874"/>
              <a:ext cx="2373352" cy="129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0" name="圖片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977" y="68240"/>
              <a:ext cx="965549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2777" name="圖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8" y="1058863"/>
            <a:ext cx="5378450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圖片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06"/>
          <a:stretch>
            <a:fillRect/>
          </a:stretch>
        </p:blipFill>
        <p:spPr bwMode="auto">
          <a:xfrm>
            <a:off x="622300" y="1839913"/>
            <a:ext cx="7899400" cy="375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圖片 4" descr="圖片1-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圖片 6" descr="圖片6-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6550"/>
            <a:ext cx="9144000" cy="504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圖片 7" descr="螢幕擷取-3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447">
            <a:off x="6804025" y="3171825"/>
            <a:ext cx="26336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圖片 5" descr="螢幕擷取-2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3288" y="674688"/>
            <a:ext cx="8369301" cy="504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963" y="0"/>
            <a:ext cx="5253037" cy="178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img.ltn.com.tw/Upload/liveNews/BigPic/600_phpDeWeRM.jpg"/>
          <p:cNvPicPr>
            <a:picLocks noChangeAspect="1" noChangeArrowheads="1"/>
          </p:cNvPicPr>
          <p:nvPr/>
        </p:nvPicPr>
        <p:blipFill rotWithShape="1">
          <a:blip r:embed="rId4" cstate="print"/>
          <a:srcRect r="10065" b="8616"/>
          <a:stretch/>
        </p:blipFill>
        <p:spPr bwMode="auto">
          <a:xfrm>
            <a:off x="2940050" y="1309688"/>
            <a:ext cx="6061075" cy="4084637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196850" y="1209675"/>
            <a:ext cx="4538663" cy="2554288"/>
          </a:xfrm>
          <a:prstGeom prst="rect">
            <a:avLst/>
          </a:prstGeom>
          <a:solidFill>
            <a:schemeClr val="tx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zh-TW" altLang="en-US" sz="3200" b="1" dirty="0">
                <a:solidFill>
                  <a:srgbClr val="FF9933"/>
                </a:solidFill>
                <a:latin typeface="標楷體" pitchFamily="65" charset="-120"/>
                <a:ea typeface="標楷體" pitchFamily="65" charset="-120"/>
              </a:rPr>
              <a:t>「槍是軍人的第二生命」</a:t>
            </a:r>
            <a:r>
              <a:rPr lang="zh-TW" altLang="en-US" sz="32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，然而要使人、槍合而為一，須了解槍的性能與特質，始能發揮其最大效能。</a:t>
            </a:r>
            <a:endParaRPr kumimoji="0" lang="zh-TW" altLang="en-US" sz="28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8432800" y="5413375"/>
            <a:ext cx="711200" cy="304800"/>
          </a:xfrm>
          <a:prstGeom prst="rect">
            <a:avLst/>
          </a:prstGeom>
          <a:solidFill>
            <a:schemeClr val="tx1">
              <a:lumMod val="85000"/>
              <a:lumOff val="15000"/>
              <a:alpha val="90000"/>
            </a:schemeClr>
          </a:solidFill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r>
              <a:rPr lang="zh-TW" altLang="en-US" sz="1400" dirty="0">
                <a:solidFill>
                  <a:srgbClr val="F2F2F2"/>
                </a:solidFill>
              </a:rPr>
              <a:t>  </a:t>
            </a:r>
            <a:r>
              <a:rPr lang="en-US" altLang="zh-TW" sz="1400" dirty="0" smtClean="0">
                <a:solidFill>
                  <a:srgbClr val="F2F2F2"/>
                </a:solidFill>
              </a:rPr>
              <a:t>P1</a:t>
            </a:r>
            <a:endParaRPr lang="zh-TW" altLang="en-US" sz="1400" dirty="0">
              <a:solidFill>
                <a:srgbClr val="F2F2F2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22830" y="1160061"/>
            <a:ext cx="4680000" cy="2647664"/>
          </a:xfrm>
          <a:prstGeom prst="rect">
            <a:avLst/>
          </a:prstGeom>
          <a:noFill/>
          <a:ln w="38100">
            <a:gradFill>
              <a:gsLst>
                <a:gs pos="0">
                  <a:srgbClr val="FFFFFF"/>
                </a:gs>
                <a:gs pos="7001">
                  <a:srgbClr val="E6E6E6"/>
                </a:gs>
                <a:gs pos="32001">
                  <a:srgbClr val="7D8496"/>
                </a:gs>
                <a:gs pos="47000">
                  <a:srgbClr val="E6E6E6"/>
                </a:gs>
                <a:gs pos="85001">
                  <a:srgbClr val="7D8496"/>
                </a:gs>
                <a:gs pos="100000">
                  <a:srgbClr val="E6E6E6"/>
                </a:gs>
              </a:gsLst>
              <a:lin ang="5400000" scaled="0"/>
            </a:gradFill>
          </a:ln>
          <a:effectLst>
            <a:glow rad="38100">
              <a:srgbClr val="FFFF00">
                <a:alpha val="4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8" y="130175"/>
            <a:ext cx="613251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93" name="群組 11"/>
          <p:cNvGrpSpPr>
            <a:grpSpLocks/>
          </p:cNvGrpSpPr>
          <p:nvPr/>
        </p:nvGrpSpPr>
        <p:grpSpPr bwMode="auto">
          <a:xfrm>
            <a:off x="-431800" y="-190500"/>
            <a:ext cx="2373313" cy="1295400"/>
            <a:chOff x="-431303" y="-190874"/>
            <a:chExt cx="2373352" cy="1296000"/>
          </a:xfrm>
        </p:grpSpPr>
        <p:pic>
          <p:nvPicPr>
            <p:cNvPr id="16394" name="圖片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90902">
              <a:off x="-431303" y="-190874"/>
              <a:ext cx="2373352" cy="129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5" name="圖片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977" y="68240"/>
              <a:ext cx="965549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" name="群組 19"/>
          <p:cNvGrpSpPr>
            <a:grpSpLocks/>
          </p:cNvGrpSpPr>
          <p:nvPr/>
        </p:nvGrpSpPr>
        <p:grpSpPr bwMode="auto">
          <a:xfrm>
            <a:off x="398463" y="4619625"/>
            <a:ext cx="2149475" cy="658813"/>
            <a:chOff x="3000364" y="573071"/>
            <a:chExt cx="1997075" cy="658812"/>
          </a:xfrm>
        </p:grpSpPr>
        <p:grpSp>
          <p:nvGrpSpPr>
            <p:cNvPr id="16398" name="群組 10"/>
            <p:cNvGrpSpPr>
              <a:grpSpLocks/>
            </p:cNvGrpSpPr>
            <p:nvPr/>
          </p:nvGrpSpPr>
          <p:grpSpPr bwMode="auto">
            <a:xfrm>
              <a:off x="3163877" y="714358"/>
              <a:ext cx="1833562" cy="517525"/>
              <a:chOff x="3163877" y="714358"/>
              <a:chExt cx="1833562" cy="517525"/>
            </a:xfrm>
          </p:grpSpPr>
          <p:pic>
            <p:nvPicPr>
              <p:cNvPr id="16399" name="圓角矩形 36" descr="三"/>
              <p:cNvPicPr>
                <a:picLocks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3877" y="714358"/>
                <a:ext cx="1833562" cy="517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400" name="矩形 23"/>
              <p:cNvSpPr>
                <a:spLocks noChangeArrowheads="1"/>
              </p:cNvSpPr>
              <p:nvPr/>
            </p:nvSpPr>
            <p:spPr bwMode="auto">
              <a:xfrm>
                <a:off x="3442673" y="754046"/>
                <a:ext cx="1423481" cy="2746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algn="ctr">
                  <a:lnSpc>
                    <a:spcPct val="80000"/>
                  </a:lnSpc>
                </a:pPr>
                <a:r>
                  <a:rPr kumimoji="0" lang="zh-TW" altLang="en-US" sz="1500" b="1" dirty="0">
                    <a:ea typeface="標楷體" pitchFamily="65" charset="-120"/>
                  </a:rPr>
                  <a:t>人槍合一的境界</a:t>
                </a:r>
              </a:p>
            </p:txBody>
          </p:sp>
        </p:grpSp>
        <p:pic>
          <p:nvPicPr>
            <p:cNvPr id="16401" name="圖片 35" descr="電影單元-送行者2.png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0364" y="573071"/>
              <a:ext cx="638175" cy="658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-152400"/>
            <a:ext cx="9359900" cy="598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79" name="圖片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388" y="4938713"/>
            <a:ext cx="781050" cy="77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0" name="文字方塊 6"/>
          <p:cNvSpPr txBox="1">
            <a:spLocks noChangeArrowheads="1"/>
          </p:cNvSpPr>
          <p:nvPr/>
        </p:nvSpPr>
        <p:spPr bwMode="auto">
          <a:xfrm>
            <a:off x="2114550" y="5187950"/>
            <a:ext cx="43211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/>
            <a:r>
              <a:rPr kumimoji="0" lang="zh-TW" altLang="en-US" sz="2800" b="1">
                <a:latin typeface="標楷體" pitchFamily="65" charset="-120"/>
                <a:ea typeface="標楷體" pitchFamily="65" charset="-120"/>
              </a:rPr>
              <a:t>人槍合一的境界</a:t>
            </a:r>
          </a:p>
        </p:txBody>
      </p:sp>
      <p:sp>
        <p:nvSpPr>
          <p:cNvPr id="101381" name="文字方塊 9"/>
          <p:cNvSpPr txBox="1">
            <a:spLocks noChangeArrowheads="1"/>
          </p:cNvSpPr>
          <p:nvPr/>
        </p:nvSpPr>
        <p:spPr bwMode="auto">
          <a:xfrm>
            <a:off x="50800" y="5326063"/>
            <a:ext cx="18224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kumimoji="0" lang="zh-TW" altLang="en-US" sz="1200">
                <a:solidFill>
                  <a:srgbClr val="000000"/>
                </a:solidFill>
                <a:latin typeface="新細明體" charset="-120"/>
              </a:rPr>
              <a:t>影片來源：</a:t>
            </a:r>
            <a:r>
              <a:rPr kumimoji="0" lang="en-US" altLang="zh-TW" sz="1200">
                <a:solidFill>
                  <a:srgbClr val="000000"/>
                </a:solidFill>
                <a:latin typeface="新細明體" charset="-120"/>
              </a:rPr>
              <a:t>Youtube</a:t>
            </a:r>
          </a:p>
        </p:txBody>
      </p:sp>
      <p:sp>
        <p:nvSpPr>
          <p:cNvPr id="101382" name="文字方塊 13"/>
          <p:cNvSpPr txBox="1">
            <a:spLocks noChangeArrowheads="1"/>
          </p:cNvSpPr>
          <p:nvPr/>
        </p:nvSpPr>
        <p:spPr bwMode="auto">
          <a:xfrm>
            <a:off x="6777038" y="5264150"/>
            <a:ext cx="1023937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kumimoji="0" lang="en-US" altLang="zh-TW" sz="2600"/>
              <a:t>04‘00</a:t>
            </a:r>
            <a:endParaRPr kumimoji="0" lang="zh-TW" altLang="en-US" sz="2600"/>
          </a:p>
        </p:txBody>
      </p:sp>
      <p:pic>
        <p:nvPicPr>
          <p:cNvPr id="101383" name="圖片 9" descr="送行者-009.png">
            <a:hlinkClick r:id="rId7" action="ppaction://hlinkfile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913" y="4400550"/>
            <a:ext cx="661987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ontrols>
      <mc:AlternateContent xmlns:mc="http://schemas.openxmlformats.org/markup-compatibility/2006">
        <mc:Choice xmlns:v="urn:schemas-microsoft-com:vml" Requires="v">
          <p:control spid="101387" name="WindowsMediaPlayer1" r:id="rId2" imgW="7961905" imgH="4439270"/>
        </mc:Choice>
        <mc:Fallback>
          <p:control name="WindowsMediaPlayer1" r:id="rId2" imgW="7961905" imgH="4439270">
            <p:pic>
              <p:nvPicPr>
                <p:cNvPr id="0" name="WindowsMediaPlayer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4200" y="479425"/>
                  <a:ext cx="7962900" cy="44418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</p:cSld>
  <p:clrMapOvr>
    <a:masterClrMapping/>
  </p:clrMapOvr>
  <p:transition spd="med" advClick="0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196850" y="1441450"/>
            <a:ext cx="6272213" cy="3970338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2800" b="1" dirty="0">
                <a:solidFill>
                  <a:srgbClr val="FF9933"/>
                </a:solidFill>
                <a:latin typeface="SimHei" pitchFamily="49" charset="-122"/>
                <a:ea typeface="SimHei" pitchFamily="49" charset="-122"/>
              </a:rPr>
              <a:t>(</a:t>
            </a:r>
            <a:r>
              <a:rPr lang="zh-TW" altLang="en-US" sz="2800" b="1" dirty="0">
                <a:solidFill>
                  <a:srgbClr val="FF9933"/>
                </a:solidFill>
                <a:latin typeface="SimHei" pitchFamily="49" charset="-122"/>
                <a:ea typeface="SimHei" pitchFamily="49" charset="-122"/>
              </a:rPr>
              <a:t>一</a:t>
            </a:r>
            <a:r>
              <a:rPr lang="en-US" altLang="zh-TW" sz="2800" b="1" dirty="0">
                <a:solidFill>
                  <a:srgbClr val="FF9933"/>
                </a:solidFill>
                <a:latin typeface="SimHei" pitchFamily="49" charset="-122"/>
                <a:ea typeface="SimHei" pitchFamily="49" charset="-122"/>
              </a:rPr>
              <a:t>)</a:t>
            </a:r>
            <a:r>
              <a:rPr lang="zh-TW" altLang="en-US" sz="2800" b="1" dirty="0">
                <a:solidFill>
                  <a:srgbClr val="FF9933"/>
                </a:solidFill>
                <a:latin typeface="SimHei" pitchFamily="49" charset="-122"/>
                <a:ea typeface="SimHei" pitchFamily="49" charset="-122"/>
              </a:rPr>
              <a:t>國造</a:t>
            </a:r>
            <a:r>
              <a:rPr lang="en-US" altLang="zh-TW" sz="2800" b="1" dirty="0">
                <a:solidFill>
                  <a:srgbClr val="FF9933"/>
                </a:solidFill>
                <a:latin typeface="SimHei" pitchFamily="49" charset="-122"/>
                <a:ea typeface="SimHei" pitchFamily="49" charset="-122"/>
              </a:rPr>
              <a:t>T91</a:t>
            </a:r>
            <a:r>
              <a:rPr lang="zh-TW" altLang="en-US" sz="2800" b="1" dirty="0">
                <a:solidFill>
                  <a:srgbClr val="FF9933"/>
                </a:solidFill>
                <a:latin typeface="SimHei" pitchFamily="49" charset="-122"/>
                <a:ea typeface="SimHei" pitchFamily="49" charset="-122"/>
              </a:rPr>
              <a:t>步槍沿革</a:t>
            </a:r>
            <a:endParaRPr lang="en-US" altLang="zh-TW" sz="2800" b="1" dirty="0">
              <a:solidFill>
                <a:srgbClr val="FF9933"/>
              </a:solidFill>
              <a:latin typeface="SimHei" pitchFamily="49" charset="-122"/>
              <a:ea typeface="SimHei" pitchFamily="49" charset="-122"/>
            </a:endParaRPr>
          </a:p>
          <a:p>
            <a:pPr marL="514350" indent="-514350">
              <a:buFont typeface="Wingdings" pitchFamily="2" charset="2"/>
              <a:buChar char="l"/>
              <a:defRPr/>
            </a:pPr>
            <a:r>
              <a:rPr lang="zh-TW" altLang="en-US" sz="28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民國</a:t>
            </a:r>
            <a:r>
              <a:rPr lang="en-US" altLang="zh-TW" sz="2800" b="1" dirty="0">
                <a:solidFill>
                  <a:srgbClr val="FFCC66"/>
                </a:solidFill>
                <a:latin typeface="標楷體" pitchFamily="65" charset="-120"/>
                <a:ea typeface="標楷體" pitchFamily="65" charset="-120"/>
              </a:rPr>
              <a:t>91</a:t>
            </a:r>
            <a:r>
              <a:rPr lang="zh-TW" altLang="en-US" sz="28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年</a:t>
            </a:r>
            <a:endParaRPr lang="en-US" altLang="zh-TW" sz="28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pPr marL="514350" indent="-514350">
              <a:buFont typeface="Wingdings" pitchFamily="2" charset="2"/>
              <a:buChar char="l"/>
              <a:defRPr/>
            </a:pPr>
            <a:r>
              <a:rPr lang="zh-TW" altLang="en-US" sz="28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軍備局兵工生產署</a:t>
            </a:r>
            <a:r>
              <a:rPr lang="en-US" altLang="zh-TW" sz="28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205</a:t>
            </a:r>
            <a:r>
              <a:rPr lang="zh-TW" altLang="en-US" sz="28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兵工廠製造。</a:t>
            </a:r>
            <a:endParaRPr lang="en-US" altLang="zh-TW" sz="28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pPr marL="514350" indent="-514350">
              <a:buFont typeface="Wingdings" pitchFamily="2" charset="2"/>
              <a:buChar char="l"/>
              <a:defRPr/>
            </a:pPr>
            <a:r>
              <a:rPr lang="zh-TW" altLang="en-US" sz="28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國造</a:t>
            </a:r>
            <a:r>
              <a:rPr lang="en-US" altLang="zh-TW" sz="28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T86</a:t>
            </a:r>
            <a:r>
              <a:rPr lang="zh-TW" altLang="en-US" sz="28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戰鬥步槍為基體，參考美軍</a:t>
            </a:r>
            <a:r>
              <a:rPr lang="en-US" altLang="zh-TW" sz="28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M4A1</a:t>
            </a:r>
            <a:r>
              <a:rPr lang="zh-TW" altLang="en-US" sz="28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突擊步槍及世界各國先進步槍研製。</a:t>
            </a:r>
            <a:endParaRPr lang="en-US" altLang="zh-TW" sz="28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pPr marL="514350" indent="-514350">
              <a:buFont typeface="Wingdings" pitchFamily="2" charset="2"/>
              <a:buChar char="l"/>
              <a:defRPr/>
            </a:pPr>
            <a:r>
              <a:rPr lang="zh-TW" altLang="en-US" sz="28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列為國軍編裝武器，命名為國</a:t>
            </a:r>
            <a:r>
              <a:rPr lang="en-US" altLang="zh-TW" sz="28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8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28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造</a:t>
            </a:r>
            <a:r>
              <a:rPr lang="en-US" altLang="zh-TW" sz="28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5.56</a:t>
            </a:r>
            <a:r>
              <a:rPr lang="zh-TW" altLang="en-US" sz="28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公厘</a:t>
            </a:r>
            <a:r>
              <a:rPr lang="en-US" altLang="zh-TW" sz="28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T91</a:t>
            </a:r>
            <a:r>
              <a:rPr lang="zh-TW" altLang="en-US" sz="28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式戰鬥步槍，</a:t>
            </a:r>
            <a:r>
              <a:rPr lang="en-US" altLang="zh-TW" sz="28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8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28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簡稱</a:t>
            </a:r>
            <a:r>
              <a:rPr lang="en-US" altLang="zh-TW" sz="28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T91</a:t>
            </a:r>
            <a:r>
              <a:rPr lang="zh-TW" altLang="en-US" sz="28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步槍。</a:t>
            </a:r>
          </a:p>
        </p:txBody>
      </p:sp>
      <p:sp>
        <p:nvSpPr>
          <p:cNvPr id="10" name="矩形 9"/>
          <p:cNvSpPr/>
          <p:nvPr/>
        </p:nvSpPr>
        <p:spPr>
          <a:xfrm>
            <a:off x="122829" y="1378429"/>
            <a:ext cx="6444000" cy="4104000"/>
          </a:xfrm>
          <a:prstGeom prst="rect">
            <a:avLst/>
          </a:prstGeom>
          <a:noFill/>
          <a:ln w="38100">
            <a:gradFill>
              <a:gsLst>
                <a:gs pos="0">
                  <a:srgbClr val="FFFFFF"/>
                </a:gs>
                <a:gs pos="7001">
                  <a:srgbClr val="E6E6E6"/>
                </a:gs>
                <a:gs pos="32001">
                  <a:srgbClr val="7D8496"/>
                </a:gs>
                <a:gs pos="47000">
                  <a:srgbClr val="E6E6E6"/>
                </a:gs>
                <a:gs pos="85001">
                  <a:srgbClr val="7D8496"/>
                </a:gs>
                <a:gs pos="100000">
                  <a:srgbClr val="E6E6E6"/>
                </a:gs>
              </a:gsLst>
              <a:lin ang="5400000" scaled="0"/>
            </a:gradFill>
          </a:ln>
          <a:effectLst>
            <a:glow rad="38100">
              <a:srgbClr val="FFFF00">
                <a:alpha val="4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17414" name="圖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8" y="130175"/>
            <a:ext cx="613251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415" name="群組 11"/>
          <p:cNvGrpSpPr>
            <a:grpSpLocks/>
          </p:cNvGrpSpPr>
          <p:nvPr/>
        </p:nvGrpSpPr>
        <p:grpSpPr bwMode="auto">
          <a:xfrm>
            <a:off x="-431800" y="-190500"/>
            <a:ext cx="2373313" cy="1295400"/>
            <a:chOff x="-431303" y="-190874"/>
            <a:chExt cx="2373352" cy="1296000"/>
          </a:xfrm>
        </p:grpSpPr>
        <p:pic>
          <p:nvPicPr>
            <p:cNvPr id="17420" name="圖片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90902">
              <a:off x="-431303" y="-190874"/>
              <a:ext cx="2373352" cy="129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1" name="圖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977" y="68240"/>
              <a:ext cx="965549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圖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25" y="941388"/>
            <a:ext cx="3614738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s://upload.wikimedia.org/wikipedia/commons/9/9d/T91-3_(65).JPG"/>
          <p:cNvPicPr>
            <a:picLocks noChangeAspect="1" noChangeArrowheads="1"/>
          </p:cNvPicPr>
          <p:nvPr/>
        </p:nvPicPr>
        <p:blipFill rotWithShape="1">
          <a:blip r:embed="rId8" cstate="print"/>
          <a:srcRect t="17948" r="2779" b="6596"/>
          <a:stretch/>
        </p:blipFill>
        <p:spPr bwMode="auto">
          <a:xfrm>
            <a:off x="5759450" y="3876675"/>
            <a:ext cx="3208338" cy="1658938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7418" name="圖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3840">
            <a:off x="5522913" y="1054100"/>
            <a:ext cx="3681412" cy="271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8432800" y="5413375"/>
            <a:ext cx="711200" cy="304800"/>
          </a:xfrm>
          <a:prstGeom prst="rect">
            <a:avLst/>
          </a:prstGeom>
          <a:solidFill>
            <a:schemeClr val="tx1">
              <a:lumMod val="85000"/>
              <a:lumOff val="15000"/>
              <a:alpha val="90000"/>
            </a:schemeClr>
          </a:solidFill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r>
              <a:rPr lang="zh-TW" altLang="en-US" sz="1400" dirty="0">
                <a:solidFill>
                  <a:srgbClr val="F2F2F2"/>
                </a:solidFill>
              </a:rPr>
              <a:t>  </a:t>
            </a:r>
            <a:r>
              <a:rPr lang="en-US" altLang="zh-TW" sz="1400" dirty="0" smtClean="0">
                <a:solidFill>
                  <a:srgbClr val="F2F2F2"/>
                </a:solidFill>
              </a:rPr>
              <a:t>P2</a:t>
            </a:r>
            <a:endParaRPr lang="zh-TW" altLang="en-US" sz="1400" dirty="0">
              <a:solidFill>
                <a:srgbClr val="F2F2F2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圖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圖片 16" descr="螢幕擷取-4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325" y="1588"/>
            <a:ext cx="501967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196850" y="1454150"/>
            <a:ext cx="4921250" cy="4046538"/>
          </a:xfrm>
          <a:prstGeom prst="rect">
            <a:avLst/>
          </a:prstGeom>
          <a:solidFill>
            <a:schemeClr val="tx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zh-TW" altLang="en-US" sz="3100" b="1">
                <a:solidFill>
                  <a:srgbClr val="FFC000"/>
                </a:solidFill>
                <a:latin typeface="標楷體" pitchFamily="65" charset="-120"/>
                <a:ea typeface="標楷體" pitchFamily="65" charset="-120"/>
              </a:rPr>
              <a:t>民國</a:t>
            </a:r>
            <a:r>
              <a:rPr lang="en-US" altLang="zh-TW" sz="3100" b="1">
                <a:solidFill>
                  <a:srgbClr val="FFC000"/>
                </a:solidFill>
                <a:latin typeface="標楷體" pitchFamily="65" charset="-120"/>
                <a:ea typeface="標楷體" pitchFamily="65" charset="-120"/>
              </a:rPr>
              <a:t>94</a:t>
            </a:r>
            <a:r>
              <a:rPr lang="zh-TW" altLang="en-US" sz="3100" b="1">
                <a:solidFill>
                  <a:srgbClr val="FFC000"/>
                </a:solidFill>
                <a:latin typeface="標楷體" pitchFamily="65" charset="-120"/>
                <a:ea typeface="標楷體" pitchFamily="65" charset="-120"/>
              </a:rPr>
              <a:t>年</a:t>
            </a:r>
            <a:r>
              <a:rPr lang="en-US" altLang="zh-TW" sz="3100" b="1">
                <a:solidFill>
                  <a:srgbClr val="FFC000"/>
                </a:solidFill>
                <a:latin typeface="標楷體" pitchFamily="65" charset="-120"/>
                <a:ea typeface="標楷體" pitchFamily="65" charset="-120"/>
              </a:rPr>
              <a:t>/</a:t>
            </a:r>
            <a:r>
              <a:rPr lang="en-US" altLang="zh-TW" sz="31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31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31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逐步換裝</a:t>
            </a:r>
            <a:r>
              <a:rPr lang="en-US" altLang="zh-TW" sz="31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T91</a:t>
            </a:r>
            <a:r>
              <a:rPr lang="zh-TW" altLang="en-US" sz="31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步槍</a:t>
            </a:r>
            <a:r>
              <a:rPr lang="en-US" altLang="zh-TW" sz="31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sz="31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憲兵、海巡署特勤隊、海軍陸戰隊及各軍特種部隊；</a:t>
            </a:r>
            <a:endParaRPr lang="en-US" altLang="zh-TW" sz="3100" b="1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3100" b="1">
                <a:solidFill>
                  <a:srgbClr val="FFC000"/>
                </a:solidFill>
                <a:latin typeface="標楷體" pitchFamily="65" charset="-120"/>
                <a:ea typeface="標楷體" pitchFamily="65" charset="-120"/>
              </a:rPr>
              <a:t>民國</a:t>
            </a:r>
            <a:r>
              <a:rPr lang="en-US" altLang="zh-TW" sz="3100" b="1">
                <a:solidFill>
                  <a:srgbClr val="FFC000"/>
                </a:solidFill>
                <a:latin typeface="標楷體" pitchFamily="65" charset="-120"/>
                <a:ea typeface="標楷體" pitchFamily="65" charset="-120"/>
              </a:rPr>
              <a:t>95</a:t>
            </a:r>
            <a:r>
              <a:rPr lang="zh-TW" altLang="en-US" sz="3100" b="1">
                <a:solidFill>
                  <a:srgbClr val="FFC000"/>
                </a:solidFill>
                <a:latin typeface="標楷體" pitchFamily="65" charset="-120"/>
                <a:ea typeface="標楷體" pitchFamily="65" charset="-120"/>
              </a:rPr>
              <a:t>年</a:t>
            </a:r>
            <a:r>
              <a:rPr lang="en-US" altLang="zh-TW" sz="3100" b="1">
                <a:solidFill>
                  <a:srgbClr val="FFC000"/>
                </a:solidFill>
                <a:latin typeface="標楷體" pitchFamily="65" charset="-120"/>
                <a:ea typeface="標楷體" pitchFamily="65" charset="-120"/>
              </a:rPr>
              <a:t>/</a:t>
            </a:r>
            <a:r>
              <a:rPr lang="en-US" altLang="zh-TW" sz="31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31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31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裝甲部隊、機械化步兵旅及衛戍旅已完成換裝，當前逐步推展到其他守備部隊。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8432800" y="5413375"/>
            <a:ext cx="711200" cy="304800"/>
          </a:xfrm>
          <a:prstGeom prst="rect">
            <a:avLst/>
          </a:prstGeom>
          <a:solidFill>
            <a:schemeClr val="tx1">
              <a:lumMod val="85000"/>
              <a:lumOff val="15000"/>
              <a:alpha val="90000"/>
            </a:schemeClr>
          </a:solidFill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r>
              <a:rPr lang="zh-TW" altLang="en-US" sz="1400" dirty="0">
                <a:solidFill>
                  <a:srgbClr val="F2F2F2"/>
                </a:solidFill>
              </a:rPr>
              <a:t>  </a:t>
            </a:r>
            <a:r>
              <a:rPr lang="en-US" altLang="zh-TW" sz="1400" dirty="0" smtClean="0">
                <a:solidFill>
                  <a:srgbClr val="F2F2F2"/>
                </a:solidFill>
              </a:rPr>
              <a:t>P3</a:t>
            </a:r>
            <a:endParaRPr lang="zh-TW" altLang="en-US" sz="1400" dirty="0">
              <a:solidFill>
                <a:srgbClr val="F2F2F2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22830" y="1392077"/>
            <a:ext cx="5076000" cy="4140000"/>
          </a:xfrm>
          <a:prstGeom prst="rect">
            <a:avLst/>
          </a:prstGeom>
          <a:noFill/>
          <a:ln w="38100">
            <a:gradFill>
              <a:gsLst>
                <a:gs pos="0">
                  <a:srgbClr val="FFFFFF"/>
                </a:gs>
                <a:gs pos="7001">
                  <a:srgbClr val="E6E6E6"/>
                </a:gs>
                <a:gs pos="32001">
                  <a:srgbClr val="7D8496"/>
                </a:gs>
                <a:gs pos="47000">
                  <a:srgbClr val="E6E6E6"/>
                </a:gs>
                <a:gs pos="85001">
                  <a:srgbClr val="7D8496"/>
                </a:gs>
                <a:gs pos="100000">
                  <a:srgbClr val="E6E6E6"/>
                </a:gs>
              </a:gsLst>
              <a:lin ang="5400000" scaled="0"/>
            </a:gradFill>
          </a:ln>
          <a:effectLst>
            <a:glow rad="38100">
              <a:srgbClr val="FFFF00">
                <a:alpha val="4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19464" name="圖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8" y="130175"/>
            <a:ext cx="613251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465" name="群組 11"/>
          <p:cNvGrpSpPr>
            <a:grpSpLocks/>
          </p:cNvGrpSpPr>
          <p:nvPr/>
        </p:nvGrpSpPr>
        <p:grpSpPr bwMode="auto">
          <a:xfrm>
            <a:off x="-431800" y="-190500"/>
            <a:ext cx="2373313" cy="1295400"/>
            <a:chOff x="-431303" y="-190874"/>
            <a:chExt cx="2373352" cy="1296000"/>
          </a:xfrm>
        </p:grpSpPr>
        <p:pic>
          <p:nvPicPr>
            <p:cNvPr id="19469" name="圖片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90902">
              <a:off x="-431303" y="-190874"/>
              <a:ext cx="2373352" cy="129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0" name="圖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977" y="68240"/>
              <a:ext cx="965549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466" name="圖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25" y="982663"/>
            <a:ext cx="3614738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圖片 17" descr="螢幕擷取-2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3829050"/>
            <a:ext cx="122237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8" name="圖片 14" descr="螢幕擷取-3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07640">
            <a:off x="3779838" y="2171700"/>
            <a:ext cx="6042025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圖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223838" y="1454150"/>
            <a:ext cx="3987800" cy="3540125"/>
          </a:xfrm>
          <a:prstGeom prst="rect">
            <a:avLst/>
          </a:prstGeom>
          <a:solidFill>
            <a:schemeClr val="tx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zh-TW" sz="2800" b="1">
                <a:solidFill>
                  <a:srgbClr val="FF9933"/>
                </a:solidFill>
                <a:latin typeface="SimHei" pitchFamily="49" charset="-122"/>
                <a:ea typeface="SimHei" pitchFamily="49" charset="-122"/>
              </a:rPr>
              <a:t>(</a:t>
            </a:r>
            <a:r>
              <a:rPr lang="zh-TW" altLang="en-US" sz="2800" b="1">
                <a:solidFill>
                  <a:srgbClr val="FF9933"/>
                </a:solidFill>
                <a:latin typeface="SimHei" pitchFamily="49" charset="-122"/>
                <a:ea typeface="SimHei" pitchFamily="49" charset="-122"/>
              </a:rPr>
              <a:t>二</a:t>
            </a:r>
            <a:r>
              <a:rPr lang="en-US" altLang="zh-TW" sz="2800" b="1">
                <a:solidFill>
                  <a:srgbClr val="FF9933"/>
                </a:solidFill>
                <a:latin typeface="SimHei" pitchFamily="49" charset="-122"/>
                <a:ea typeface="SimHei" pitchFamily="49" charset="-122"/>
              </a:rPr>
              <a:t>)</a:t>
            </a:r>
            <a:r>
              <a:rPr lang="en-US" altLang="zh-TW" sz="2800"/>
              <a:t> </a:t>
            </a:r>
            <a:r>
              <a:rPr lang="en-US" altLang="zh-TW" sz="2800" b="1">
                <a:solidFill>
                  <a:srgbClr val="FF9933"/>
                </a:solidFill>
                <a:latin typeface="SimHei" pitchFamily="49" charset="-122"/>
                <a:ea typeface="SimHei" pitchFamily="49" charset="-122"/>
              </a:rPr>
              <a:t>T91</a:t>
            </a:r>
            <a:r>
              <a:rPr lang="zh-TW" altLang="en-US" sz="2800" b="1">
                <a:solidFill>
                  <a:srgbClr val="FF9933"/>
                </a:solidFill>
                <a:latin typeface="SimHei" pitchFamily="49" charset="-122"/>
                <a:ea typeface="SimHei" pitchFamily="49" charset="-122"/>
              </a:rPr>
              <a:t>步槍重要諸元介紹</a:t>
            </a:r>
            <a:endParaRPr lang="en-US" altLang="zh-TW" sz="2800" b="1">
              <a:solidFill>
                <a:srgbClr val="FF9933"/>
              </a:solidFill>
              <a:latin typeface="SimHei" pitchFamily="49" charset="-122"/>
              <a:ea typeface="SimHei" pitchFamily="49" charset="-122"/>
            </a:endParaRPr>
          </a:p>
          <a:p>
            <a:r>
              <a:rPr lang="en-US" altLang="zh-TW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1 </a:t>
            </a:r>
            <a:r>
              <a:rPr lang="zh-TW" altLang="en-US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口徑：</a:t>
            </a:r>
            <a:r>
              <a:rPr lang="en-US" altLang="zh-TW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5.56 </a:t>
            </a:r>
            <a:r>
              <a:rPr lang="zh-TW" altLang="en-US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公厘。</a:t>
            </a:r>
          </a:p>
          <a:p>
            <a:r>
              <a:rPr lang="en-US" altLang="zh-TW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2 </a:t>
            </a:r>
            <a:r>
              <a:rPr lang="zh-TW" altLang="en-US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槍長：</a:t>
            </a:r>
          </a:p>
          <a:p>
            <a:r>
              <a:rPr lang="en-US" altLang="zh-TW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(1)</a:t>
            </a:r>
            <a:r>
              <a:rPr lang="zh-TW" altLang="en-US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槍全長</a:t>
            </a:r>
            <a:r>
              <a:rPr lang="en-US" altLang="zh-TW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含避火罩</a:t>
            </a:r>
            <a:r>
              <a:rPr lang="en-US" altLang="zh-TW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)</a:t>
            </a:r>
            <a:br>
              <a:rPr lang="en-US" altLang="zh-TW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   </a:t>
            </a:r>
            <a:r>
              <a:rPr lang="en-US" altLang="zh-TW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88 </a:t>
            </a:r>
            <a:r>
              <a:rPr lang="zh-TW" altLang="en-US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公分。</a:t>
            </a:r>
          </a:p>
          <a:p>
            <a:r>
              <a:rPr lang="en-US" altLang="zh-TW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(2)</a:t>
            </a:r>
            <a:r>
              <a:rPr lang="zh-TW" altLang="en-US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槍托收縮後長度：</a:t>
            </a:r>
            <a:r>
              <a:rPr lang="en-US" altLang="zh-TW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   </a:t>
            </a:r>
            <a:r>
              <a:rPr lang="en-US" altLang="zh-TW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80 </a:t>
            </a:r>
            <a:r>
              <a:rPr lang="zh-TW" altLang="en-US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公分。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8432800" y="5413375"/>
            <a:ext cx="711200" cy="304800"/>
          </a:xfrm>
          <a:prstGeom prst="rect">
            <a:avLst/>
          </a:prstGeom>
          <a:solidFill>
            <a:schemeClr val="tx1">
              <a:lumMod val="85000"/>
              <a:lumOff val="15000"/>
              <a:alpha val="90000"/>
            </a:schemeClr>
          </a:solidFill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r>
              <a:rPr lang="zh-TW" altLang="en-US" sz="1400" dirty="0">
                <a:solidFill>
                  <a:srgbClr val="F2F2F2"/>
                </a:solidFill>
              </a:rPr>
              <a:t>  </a:t>
            </a:r>
            <a:r>
              <a:rPr lang="en-US" altLang="zh-TW" sz="1400" dirty="0" smtClean="0">
                <a:solidFill>
                  <a:srgbClr val="F2F2F2"/>
                </a:solidFill>
              </a:rPr>
              <a:t>P4</a:t>
            </a:r>
            <a:endParaRPr lang="zh-TW" altLang="en-US" sz="1400" dirty="0">
              <a:solidFill>
                <a:srgbClr val="F2F2F2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22830" y="1392077"/>
            <a:ext cx="4203510" cy="3698538"/>
          </a:xfrm>
          <a:prstGeom prst="rect">
            <a:avLst/>
          </a:prstGeom>
          <a:noFill/>
          <a:ln w="38100">
            <a:gradFill>
              <a:gsLst>
                <a:gs pos="0">
                  <a:srgbClr val="FFFFFF"/>
                </a:gs>
                <a:gs pos="7001">
                  <a:srgbClr val="E6E6E6"/>
                </a:gs>
                <a:gs pos="32001">
                  <a:srgbClr val="7D8496"/>
                </a:gs>
                <a:gs pos="47000">
                  <a:srgbClr val="E6E6E6"/>
                </a:gs>
                <a:gs pos="85001">
                  <a:srgbClr val="7D8496"/>
                </a:gs>
                <a:gs pos="100000">
                  <a:srgbClr val="E6E6E6"/>
                </a:gs>
              </a:gsLst>
              <a:lin ang="5400000" scaled="0"/>
            </a:gradFill>
          </a:ln>
          <a:effectLst>
            <a:glow rad="38100">
              <a:srgbClr val="FFFF00">
                <a:alpha val="4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20487" name="圖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8" y="130175"/>
            <a:ext cx="613251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488" name="群組 11"/>
          <p:cNvGrpSpPr>
            <a:grpSpLocks/>
          </p:cNvGrpSpPr>
          <p:nvPr/>
        </p:nvGrpSpPr>
        <p:grpSpPr bwMode="auto">
          <a:xfrm>
            <a:off x="-431800" y="-190500"/>
            <a:ext cx="2373313" cy="1295400"/>
            <a:chOff x="-431303" y="-190874"/>
            <a:chExt cx="2373352" cy="1296000"/>
          </a:xfrm>
        </p:grpSpPr>
        <p:pic>
          <p:nvPicPr>
            <p:cNvPr id="20494" name="圖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90902">
              <a:off x="-431303" y="-190874"/>
              <a:ext cx="2373352" cy="129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5" name="圖片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977" y="68240"/>
              <a:ext cx="965549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489" name="圖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25" y="982663"/>
            <a:ext cx="3614738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矩形 13"/>
          <p:cNvSpPr>
            <a:spLocks noChangeArrowheads="1"/>
          </p:cNvSpPr>
          <p:nvPr/>
        </p:nvSpPr>
        <p:spPr bwMode="auto">
          <a:xfrm>
            <a:off x="4546600" y="1454150"/>
            <a:ext cx="4214813" cy="3541713"/>
          </a:xfrm>
          <a:prstGeom prst="rect">
            <a:avLst/>
          </a:prstGeom>
          <a:solidFill>
            <a:schemeClr val="tx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zh-TW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3 </a:t>
            </a:r>
            <a:r>
              <a:rPr lang="zh-TW" altLang="en-US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槍重</a:t>
            </a:r>
          </a:p>
          <a:p>
            <a:r>
              <a:rPr lang="en-US" altLang="zh-TW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(1)</a:t>
            </a:r>
            <a:r>
              <a:rPr lang="zh-TW" altLang="en-US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不含彈匣：</a:t>
            </a:r>
            <a:r>
              <a:rPr lang="en-US" altLang="zh-TW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3.1 </a:t>
            </a:r>
            <a:r>
              <a:rPr lang="zh-TW" altLang="en-US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公斤。</a:t>
            </a:r>
          </a:p>
          <a:p>
            <a:r>
              <a:rPr lang="en-US" altLang="zh-TW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(2)</a:t>
            </a:r>
            <a:r>
              <a:rPr lang="zh-TW" altLang="en-US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含空彈匣：</a:t>
            </a:r>
            <a:r>
              <a:rPr lang="en-US" altLang="zh-TW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3.2 </a:t>
            </a:r>
            <a:r>
              <a:rPr lang="zh-TW" altLang="en-US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公斤。</a:t>
            </a:r>
          </a:p>
          <a:p>
            <a:r>
              <a:rPr lang="en-US" altLang="zh-TW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(3)</a:t>
            </a:r>
            <a:r>
              <a:rPr lang="zh-TW" altLang="en-US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含提把</a:t>
            </a:r>
            <a:r>
              <a:rPr lang="en-US" altLang="zh-TW" sz="23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3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不含彈匣</a:t>
            </a:r>
            <a:r>
              <a:rPr lang="en-US" altLang="zh-TW" sz="23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en-US" altLang="zh-TW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   </a:t>
            </a:r>
            <a:r>
              <a:rPr lang="en-US" altLang="zh-TW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3.19 </a:t>
            </a:r>
            <a:r>
              <a:rPr lang="zh-TW" altLang="en-US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公斤。</a:t>
            </a:r>
          </a:p>
          <a:p>
            <a:r>
              <a:rPr lang="en-US" altLang="zh-TW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4 </a:t>
            </a:r>
            <a:r>
              <a:rPr lang="zh-TW" altLang="en-US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彈匣容量：</a:t>
            </a:r>
            <a:r>
              <a:rPr lang="en-US" altLang="zh-TW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30 </a:t>
            </a:r>
            <a:r>
              <a:rPr lang="zh-TW" altLang="en-US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發。</a:t>
            </a:r>
          </a:p>
          <a:p>
            <a:r>
              <a:rPr lang="en-US" altLang="zh-TW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5 </a:t>
            </a:r>
            <a:r>
              <a:rPr lang="zh-TW" altLang="en-US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有效射程：</a:t>
            </a:r>
            <a:r>
              <a:rPr lang="en-US" altLang="zh-TW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400 </a:t>
            </a:r>
            <a:r>
              <a:rPr lang="zh-TW" altLang="en-US" sz="28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公尺</a:t>
            </a:r>
            <a:r>
              <a:rPr lang="zh-TW" altLang="en-US" sz="22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（結合光學瞄準鏡可達</a:t>
            </a:r>
            <a:r>
              <a:rPr lang="en-US" altLang="zh-TW" sz="22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600 </a:t>
            </a:r>
            <a:r>
              <a:rPr lang="zh-TW" altLang="en-US" sz="22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公尺</a:t>
            </a:r>
            <a:r>
              <a:rPr lang="en-US" altLang="zh-TW" sz="22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en-US" sz="2200" b="1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441632" y="1392077"/>
            <a:ext cx="4428000" cy="3725833"/>
          </a:xfrm>
          <a:prstGeom prst="rect">
            <a:avLst/>
          </a:prstGeom>
          <a:noFill/>
          <a:ln w="38100">
            <a:gradFill>
              <a:gsLst>
                <a:gs pos="0">
                  <a:srgbClr val="FFFFFF"/>
                </a:gs>
                <a:gs pos="7001">
                  <a:srgbClr val="E6E6E6"/>
                </a:gs>
                <a:gs pos="32001">
                  <a:srgbClr val="7D8496"/>
                </a:gs>
                <a:gs pos="47000">
                  <a:srgbClr val="E6E6E6"/>
                </a:gs>
                <a:gs pos="85001">
                  <a:srgbClr val="7D8496"/>
                </a:gs>
                <a:gs pos="100000">
                  <a:srgbClr val="E6E6E6"/>
                </a:gs>
              </a:gsLst>
              <a:lin ang="5400000" scaled="0"/>
            </a:gradFill>
          </a:ln>
          <a:effectLst>
            <a:glow rad="38100">
              <a:srgbClr val="FFFF00">
                <a:alpha val="4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圖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8432800" y="5413375"/>
            <a:ext cx="711200" cy="304800"/>
          </a:xfrm>
          <a:prstGeom prst="rect">
            <a:avLst/>
          </a:prstGeom>
          <a:solidFill>
            <a:schemeClr val="tx1">
              <a:lumMod val="85000"/>
              <a:lumOff val="15000"/>
              <a:alpha val="90000"/>
            </a:schemeClr>
          </a:solidFill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r>
              <a:rPr lang="zh-TW" altLang="en-US" sz="1400" dirty="0">
                <a:solidFill>
                  <a:srgbClr val="F2F2F2"/>
                </a:solidFill>
              </a:rPr>
              <a:t>  </a:t>
            </a:r>
            <a:r>
              <a:rPr lang="en-US" altLang="zh-TW" sz="1400" dirty="0" smtClean="0">
                <a:solidFill>
                  <a:srgbClr val="F2F2F2"/>
                </a:solidFill>
              </a:rPr>
              <a:t>P5</a:t>
            </a:r>
            <a:endParaRPr lang="zh-TW" altLang="en-US" sz="1400" dirty="0">
              <a:solidFill>
                <a:srgbClr val="F2F2F2"/>
              </a:solidFill>
            </a:endParaRPr>
          </a:p>
        </p:txBody>
      </p:sp>
      <p:pic>
        <p:nvPicPr>
          <p:cNvPr id="21507" name="圖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8" y="130175"/>
            <a:ext cx="613251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508" name="群組 11"/>
          <p:cNvGrpSpPr>
            <a:grpSpLocks/>
          </p:cNvGrpSpPr>
          <p:nvPr/>
        </p:nvGrpSpPr>
        <p:grpSpPr bwMode="auto">
          <a:xfrm>
            <a:off x="-431800" y="-190500"/>
            <a:ext cx="2373313" cy="1295400"/>
            <a:chOff x="-431303" y="-190874"/>
            <a:chExt cx="2373352" cy="1296000"/>
          </a:xfrm>
        </p:grpSpPr>
        <p:pic>
          <p:nvPicPr>
            <p:cNvPr id="21512" name="圖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90902">
              <a:off x="-431303" y="-190874"/>
              <a:ext cx="2373352" cy="129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3" name="圖片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977" y="68240"/>
              <a:ext cx="965549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509" name="圖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25" y="982663"/>
            <a:ext cx="3614738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71" b="2"/>
          <a:stretch>
            <a:fillRect/>
          </a:stretch>
        </p:blipFill>
        <p:spPr bwMode="auto">
          <a:xfrm>
            <a:off x="466725" y="1565275"/>
            <a:ext cx="8048625" cy="399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字方塊 7"/>
          <p:cNvSpPr txBox="1"/>
          <p:nvPr/>
        </p:nvSpPr>
        <p:spPr>
          <a:xfrm rot="215598">
            <a:off x="6742113" y="1035050"/>
            <a:ext cx="2046287" cy="64611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b="1" dirty="0">
                <a:solidFill>
                  <a:schemeClr val="bg1"/>
                </a:solidFill>
                <a:latin typeface="SimHei" pitchFamily="49" charset="-122"/>
                <a:ea typeface="SimHei" pitchFamily="49" charset="-122"/>
              </a:rPr>
              <a:t>圖</a:t>
            </a:r>
            <a:r>
              <a:rPr lang="en-US" altLang="zh-TW" b="1" dirty="0">
                <a:solidFill>
                  <a:schemeClr val="bg1"/>
                </a:solidFill>
                <a:latin typeface="SimHei" pitchFamily="49" charset="-122"/>
                <a:ea typeface="SimHei" pitchFamily="49" charset="-122"/>
              </a:rPr>
              <a:t>4-47</a:t>
            </a:r>
            <a:r>
              <a:rPr lang="zh-TW" altLang="en-US" b="1" dirty="0">
                <a:solidFill>
                  <a:schemeClr val="bg1"/>
                </a:solidFill>
                <a:latin typeface="SimHei" pitchFamily="49" charset="-122"/>
                <a:ea typeface="SimHei" pitchFamily="49" charset="-122"/>
              </a:rPr>
              <a:t>　</a:t>
            </a:r>
            <a:r>
              <a:rPr lang="en-US" altLang="zh-TW" b="1" dirty="0">
                <a:solidFill>
                  <a:schemeClr val="bg1"/>
                </a:solidFill>
                <a:latin typeface="SimHei" pitchFamily="49" charset="-122"/>
                <a:ea typeface="SimHei" pitchFamily="49" charset="-122"/>
              </a:rPr>
              <a:t>T91</a:t>
            </a:r>
            <a:r>
              <a:rPr lang="zh-TW" altLang="en-US" b="1" dirty="0">
                <a:solidFill>
                  <a:schemeClr val="bg1"/>
                </a:solidFill>
                <a:latin typeface="SimHei" pitchFamily="49" charset="-122"/>
                <a:ea typeface="SimHei" pitchFamily="49" charset="-122"/>
              </a:rPr>
              <a:t>步槍膛線剖視圖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8276</TotalTime>
  <Words>484</Words>
  <Application>Microsoft Office PowerPoint</Application>
  <PresentationFormat>自訂</PresentationFormat>
  <Paragraphs>160</Paragraphs>
  <Slides>21</Slides>
  <Notes>1</Notes>
  <HiddenSlides>2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21</vt:i4>
      </vt:variant>
    </vt:vector>
  </HeadingPairs>
  <TitlesOfParts>
    <vt:vector size="22" baseType="lpstr">
      <vt:lpstr>預設簡報設計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user</dc:creator>
  <cp:lastModifiedBy>use-1</cp:lastModifiedBy>
  <cp:revision>618</cp:revision>
  <dcterms:created xsi:type="dcterms:W3CDTF">2010-11-02T10:19:45Z</dcterms:created>
  <dcterms:modified xsi:type="dcterms:W3CDTF">2017-01-14T02:49:57Z</dcterms:modified>
</cp:coreProperties>
</file>