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60" r:id="rId3"/>
    <p:sldId id="261" r:id="rId4"/>
    <p:sldId id="262" r:id="rId5"/>
    <p:sldId id="380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5" r:id="rId14"/>
    <p:sldId id="476" r:id="rId15"/>
    <p:sldId id="389" r:id="rId16"/>
    <p:sldId id="387" r:id="rId17"/>
    <p:sldId id="416" r:id="rId18"/>
    <p:sldId id="455" r:id="rId19"/>
    <p:sldId id="478" r:id="rId20"/>
    <p:sldId id="417" r:id="rId21"/>
    <p:sldId id="479" r:id="rId22"/>
    <p:sldId id="418" r:id="rId23"/>
    <p:sldId id="419" r:id="rId24"/>
    <p:sldId id="420" r:id="rId25"/>
    <p:sldId id="421" r:id="rId26"/>
    <p:sldId id="422" r:id="rId27"/>
    <p:sldId id="424" r:id="rId28"/>
    <p:sldId id="425" r:id="rId29"/>
    <p:sldId id="426" r:id="rId30"/>
    <p:sldId id="427" r:id="rId31"/>
    <p:sldId id="428" r:id="rId32"/>
    <p:sldId id="429" r:id="rId33"/>
    <p:sldId id="401" r:id="rId34"/>
    <p:sldId id="442" r:id="rId35"/>
    <p:sldId id="464" r:id="rId36"/>
    <p:sldId id="405" r:id="rId37"/>
    <p:sldId id="307" r:id="rId38"/>
    <p:sldId id="448" r:id="rId39"/>
    <p:sldId id="480" r:id="rId40"/>
    <p:sldId id="449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40[洛妤]" initials="L" lastIdx="2" clrIdx="0">
    <p:extLst>
      <p:ext uri="{19B8F6BF-5375-455C-9EA6-DF929625EA0E}">
        <p15:presenceInfo xmlns:p15="http://schemas.microsoft.com/office/powerpoint/2012/main" userId="S-1-5-21-1327134750-1049121142-184960113-1579" providerId="AD"/>
      </p:ext>
    </p:extLst>
  </p:cmAuthor>
  <p:cmAuthor id="2" name="jiuan liau" initials="jl" lastIdx="3" clrIdx="1">
    <p:extLst>
      <p:ext uri="{19B8F6BF-5375-455C-9EA6-DF929625EA0E}">
        <p15:presenceInfo xmlns:p15="http://schemas.microsoft.com/office/powerpoint/2012/main" userId="8d1339ba64c12e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28F"/>
    <a:srgbClr val="E89336"/>
    <a:srgbClr val="E56537"/>
    <a:srgbClr val="F6EEE6"/>
    <a:srgbClr val="D34B1B"/>
    <a:srgbClr val="FFF2CC"/>
    <a:srgbClr val="FFFAEB"/>
    <a:srgbClr val="C55A11"/>
    <a:srgbClr val="FFF9E7"/>
    <a:srgbClr val="E3C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5" autoAdjust="0"/>
    <p:restoredTop sz="88403" autoAdjust="0"/>
  </p:normalViewPr>
  <p:slideViewPr>
    <p:cSldViewPr snapToGrid="0">
      <p:cViewPr>
        <p:scale>
          <a:sx n="100" d="100"/>
          <a:sy n="100" d="100"/>
        </p:scale>
        <p:origin x="816" y="5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A4498-51FA-43E1-946C-52E0328C7482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13182-4C58-497A-B976-7B2DFD1FD4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1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3182-4C58-497A-B976-7B2DFD1FD4A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14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3182-4C58-497A-B976-7B2DFD1FD4A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05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3182-4C58-497A-B976-7B2DFD1FD4A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3182-4C58-497A-B976-7B2DFD1FD4A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985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3182-4C58-497A-B976-7B2DFD1FD4A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14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3182-4C58-497A-B976-7B2DFD1FD4A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89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3182-4C58-497A-B976-7B2DFD1FD4A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63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3182-4C58-497A-B976-7B2DFD1FD4A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76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/>
              <a:t>透過影片可以看到百歲老人創造人生的可能性。在思考過老人的需求與特質後，請學生試著想出老人的更多可能性。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13182-4C58-497A-B976-7B2DFD1FD4AA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60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B797C2C-865C-4FCD-990D-ECBF33E30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30C3DE8-B455-4A83-B3A3-EE7EA95BE05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7F3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5416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85B972BE-5F20-4B0B-AE71-4DE05B20F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8744441-AB64-4B31-8D74-11F093D1BC12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BF7F3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8CF5ADB-E090-463F-B4BA-064556166B5D}"/>
              </a:ext>
            </a:extLst>
          </p:cNvPr>
          <p:cNvSpPr/>
          <p:nvPr userDrawn="1"/>
        </p:nvSpPr>
        <p:spPr>
          <a:xfrm>
            <a:off x="418563" y="320868"/>
            <a:ext cx="8365074" cy="4519134"/>
          </a:xfrm>
          <a:custGeom>
            <a:avLst/>
            <a:gdLst>
              <a:gd name="connsiteX0" fmla="*/ 0 w 8365074"/>
              <a:gd name="connsiteY0" fmla="*/ 430990 h 4519134"/>
              <a:gd name="connsiteX1" fmla="*/ 430990 w 8365074"/>
              <a:gd name="connsiteY1" fmla="*/ 0 h 4519134"/>
              <a:gd name="connsiteX2" fmla="*/ 887997 w 8365074"/>
              <a:gd name="connsiteY2" fmla="*/ 0 h 4519134"/>
              <a:gd name="connsiteX3" fmla="*/ 1720158 w 8365074"/>
              <a:gd name="connsiteY3" fmla="*/ 0 h 4519134"/>
              <a:gd name="connsiteX4" fmla="*/ 2402257 w 8365074"/>
              <a:gd name="connsiteY4" fmla="*/ 0 h 4519134"/>
              <a:gd name="connsiteX5" fmla="*/ 3084357 w 8365074"/>
              <a:gd name="connsiteY5" fmla="*/ 0 h 4519134"/>
              <a:gd name="connsiteX6" fmla="*/ 3766456 w 8365074"/>
              <a:gd name="connsiteY6" fmla="*/ 0 h 4519134"/>
              <a:gd name="connsiteX7" fmla="*/ 4523587 w 8365074"/>
              <a:gd name="connsiteY7" fmla="*/ 0 h 4519134"/>
              <a:gd name="connsiteX8" fmla="*/ 5130655 w 8365074"/>
              <a:gd name="connsiteY8" fmla="*/ 0 h 4519134"/>
              <a:gd name="connsiteX9" fmla="*/ 5962817 w 8365074"/>
              <a:gd name="connsiteY9" fmla="*/ 0 h 4519134"/>
              <a:gd name="connsiteX10" fmla="*/ 6719947 w 8365074"/>
              <a:gd name="connsiteY10" fmla="*/ 0 h 4519134"/>
              <a:gd name="connsiteX11" fmla="*/ 7327015 w 8365074"/>
              <a:gd name="connsiteY11" fmla="*/ 0 h 4519134"/>
              <a:gd name="connsiteX12" fmla="*/ 7934084 w 8365074"/>
              <a:gd name="connsiteY12" fmla="*/ 0 h 4519134"/>
              <a:gd name="connsiteX13" fmla="*/ 8365074 w 8365074"/>
              <a:gd name="connsiteY13" fmla="*/ 430990 h 4519134"/>
              <a:gd name="connsiteX14" fmla="*/ 8365074 w 8365074"/>
              <a:gd name="connsiteY14" fmla="*/ 1077087 h 4519134"/>
              <a:gd name="connsiteX15" fmla="*/ 8365074 w 8365074"/>
              <a:gd name="connsiteY15" fmla="*/ 1650041 h 4519134"/>
              <a:gd name="connsiteX16" fmla="*/ 8365074 w 8365074"/>
              <a:gd name="connsiteY16" fmla="*/ 2149852 h 4519134"/>
              <a:gd name="connsiteX17" fmla="*/ 8365074 w 8365074"/>
              <a:gd name="connsiteY17" fmla="*/ 2649663 h 4519134"/>
              <a:gd name="connsiteX18" fmla="*/ 8365074 w 8365074"/>
              <a:gd name="connsiteY18" fmla="*/ 3295761 h 4519134"/>
              <a:gd name="connsiteX19" fmla="*/ 8365074 w 8365074"/>
              <a:gd name="connsiteY19" fmla="*/ 4088144 h 4519134"/>
              <a:gd name="connsiteX20" fmla="*/ 7934084 w 8365074"/>
              <a:gd name="connsiteY20" fmla="*/ 4519134 h 4519134"/>
              <a:gd name="connsiteX21" fmla="*/ 7477077 w 8365074"/>
              <a:gd name="connsiteY21" fmla="*/ 4519134 h 4519134"/>
              <a:gd name="connsiteX22" fmla="*/ 6870009 w 8365074"/>
              <a:gd name="connsiteY22" fmla="*/ 4519134 h 4519134"/>
              <a:gd name="connsiteX23" fmla="*/ 6337971 w 8365074"/>
              <a:gd name="connsiteY23" fmla="*/ 4519134 h 4519134"/>
              <a:gd name="connsiteX24" fmla="*/ 5655872 w 8365074"/>
              <a:gd name="connsiteY24" fmla="*/ 4519134 h 4519134"/>
              <a:gd name="connsiteX25" fmla="*/ 5198865 w 8365074"/>
              <a:gd name="connsiteY25" fmla="*/ 4519134 h 4519134"/>
              <a:gd name="connsiteX26" fmla="*/ 4441735 w 8365074"/>
              <a:gd name="connsiteY26" fmla="*/ 4519134 h 4519134"/>
              <a:gd name="connsiteX27" fmla="*/ 3834666 w 8365074"/>
              <a:gd name="connsiteY27" fmla="*/ 4519134 h 4519134"/>
              <a:gd name="connsiteX28" fmla="*/ 3002505 w 8365074"/>
              <a:gd name="connsiteY28" fmla="*/ 4519134 h 4519134"/>
              <a:gd name="connsiteX29" fmla="*/ 2395436 w 8365074"/>
              <a:gd name="connsiteY29" fmla="*/ 4519134 h 4519134"/>
              <a:gd name="connsiteX30" fmla="*/ 1863399 w 8365074"/>
              <a:gd name="connsiteY30" fmla="*/ 4519134 h 4519134"/>
              <a:gd name="connsiteX31" fmla="*/ 1031238 w 8365074"/>
              <a:gd name="connsiteY31" fmla="*/ 4519134 h 4519134"/>
              <a:gd name="connsiteX32" fmla="*/ 430990 w 8365074"/>
              <a:gd name="connsiteY32" fmla="*/ 4519134 h 4519134"/>
              <a:gd name="connsiteX33" fmla="*/ 0 w 8365074"/>
              <a:gd name="connsiteY33" fmla="*/ 4088144 h 4519134"/>
              <a:gd name="connsiteX34" fmla="*/ 0 w 8365074"/>
              <a:gd name="connsiteY34" fmla="*/ 3478618 h 4519134"/>
              <a:gd name="connsiteX35" fmla="*/ 0 w 8365074"/>
              <a:gd name="connsiteY35" fmla="*/ 2905664 h 4519134"/>
              <a:gd name="connsiteX36" fmla="*/ 0 w 8365074"/>
              <a:gd name="connsiteY36" fmla="*/ 2259567 h 4519134"/>
              <a:gd name="connsiteX37" fmla="*/ 0 w 8365074"/>
              <a:gd name="connsiteY37" fmla="*/ 1613470 h 4519134"/>
              <a:gd name="connsiteX38" fmla="*/ 0 w 8365074"/>
              <a:gd name="connsiteY38" fmla="*/ 1040516 h 4519134"/>
              <a:gd name="connsiteX39" fmla="*/ 0 w 8365074"/>
              <a:gd name="connsiteY39" fmla="*/ 430990 h 451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365074" h="4519134" fill="none" extrusionOk="0">
                <a:moveTo>
                  <a:pt x="0" y="430990"/>
                </a:moveTo>
                <a:cubicBezTo>
                  <a:pt x="21598" y="185261"/>
                  <a:pt x="193412" y="-12628"/>
                  <a:pt x="430990" y="0"/>
                </a:cubicBezTo>
                <a:cubicBezTo>
                  <a:pt x="609678" y="-18176"/>
                  <a:pt x="739969" y="17476"/>
                  <a:pt x="887997" y="0"/>
                </a:cubicBezTo>
                <a:cubicBezTo>
                  <a:pt x="1036025" y="-17476"/>
                  <a:pt x="1408790" y="33372"/>
                  <a:pt x="1720158" y="0"/>
                </a:cubicBezTo>
                <a:cubicBezTo>
                  <a:pt x="2031526" y="-33372"/>
                  <a:pt x="2209467" y="14653"/>
                  <a:pt x="2402257" y="0"/>
                </a:cubicBezTo>
                <a:cubicBezTo>
                  <a:pt x="2595047" y="-14653"/>
                  <a:pt x="2899415" y="17922"/>
                  <a:pt x="3084357" y="0"/>
                </a:cubicBezTo>
                <a:cubicBezTo>
                  <a:pt x="3269299" y="-17922"/>
                  <a:pt x="3447843" y="-760"/>
                  <a:pt x="3766456" y="0"/>
                </a:cubicBezTo>
                <a:cubicBezTo>
                  <a:pt x="4085069" y="760"/>
                  <a:pt x="4234605" y="-21033"/>
                  <a:pt x="4523587" y="0"/>
                </a:cubicBezTo>
                <a:cubicBezTo>
                  <a:pt x="4812569" y="21033"/>
                  <a:pt x="4856742" y="30139"/>
                  <a:pt x="5130655" y="0"/>
                </a:cubicBezTo>
                <a:cubicBezTo>
                  <a:pt x="5404568" y="-30139"/>
                  <a:pt x="5785563" y="23931"/>
                  <a:pt x="5962817" y="0"/>
                </a:cubicBezTo>
                <a:cubicBezTo>
                  <a:pt x="6140071" y="-23931"/>
                  <a:pt x="6450984" y="-5249"/>
                  <a:pt x="6719947" y="0"/>
                </a:cubicBezTo>
                <a:cubicBezTo>
                  <a:pt x="6988910" y="5249"/>
                  <a:pt x="7118046" y="-15445"/>
                  <a:pt x="7327015" y="0"/>
                </a:cubicBezTo>
                <a:cubicBezTo>
                  <a:pt x="7535984" y="15445"/>
                  <a:pt x="7664282" y="9318"/>
                  <a:pt x="7934084" y="0"/>
                </a:cubicBezTo>
                <a:cubicBezTo>
                  <a:pt x="8170953" y="15817"/>
                  <a:pt x="8368340" y="197934"/>
                  <a:pt x="8365074" y="430990"/>
                </a:cubicBezTo>
                <a:cubicBezTo>
                  <a:pt x="8384454" y="672968"/>
                  <a:pt x="8388683" y="814006"/>
                  <a:pt x="8365074" y="1077087"/>
                </a:cubicBezTo>
                <a:cubicBezTo>
                  <a:pt x="8341465" y="1340168"/>
                  <a:pt x="8389258" y="1383823"/>
                  <a:pt x="8365074" y="1650041"/>
                </a:cubicBezTo>
                <a:cubicBezTo>
                  <a:pt x="8340890" y="1916259"/>
                  <a:pt x="8373579" y="1965870"/>
                  <a:pt x="8365074" y="2149852"/>
                </a:cubicBezTo>
                <a:cubicBezTo>
                  <a:pt x="8356569" y="2333834"/>
                  <a:pt x="8351327" y="2488677"/>
                  <a:pt x="8365074" y="2649663"/>
                </a:cubicBezTo>
                <a:cubicBezTo>
                  <a:pt x="8378821" y="2810649"/>
                  <a:pt x="8352672" y="3084421"/>
                  <a:pt x="8365074" y="3295761"/>
                </a:cubicBezTo>
                <a:cubicBezTo>
                  <a:pt x="8377476" y="3507101"/>
                  <a:pt x="8401702" y="3787207"/>
                  <a:pt x="8365074" y="4088144"/>
                </a:cubicBezTo>
                <a:cubicBezTo>
                  <a:pt x="8368041" y="4321615"/>
                  <a:pt x="8141780" y="4509656"/>
                  <a:pt x="7934084" y="4519134"/>
                </a:cubicBezTo>
                <a:cubicBezTo>
                  <a:pt x="7833257" y="4499815"/>
                  <a:pt x="7694525" y="4499640"/>
                  <a:pt x="7477077" y="4519134"/>
                </a:cubicBezTo>
                <a:cubicBezTo>
                  <a:pt x="7259629" y="4538628"/>
                  <a:pt x="7148617" y="4541408"/>
                  <a:pt x="6870009" y="4519134"/>
                </a:cubicBezTo>
                <a:cubicBezTo>
                  <a:pt x="6591401" y="4496860"/>
                  <a:pt x="6455934" y="4506211"/>
                  <a:pt x="6337971" y="4519134"/>
                </a:cubicBezTo>
                <a:cubicBezTo>
                  <a:pt x="6220008" y="4532057"/>
                  <a:pt x="5795271" y="4540085"/>
                  <a:pt x="5655872" y="4519134"/>
                </a:cubicBezTo>
                <a:cubicBezTo>
                  <a:pt x="5516473" y="4498183"/>
                  <a:pt x="5298889" y="4529178"/>
                  <a:pt x="5198865" y="4519134"/>
                </a:cubicBezTo>
                <a:cubicBezTo>
                  <a:pt x="5098841" y="4509090"/>
                  <a:pt x="4683791" y="4487363"/>
                  <a:pt x="4441735" y="4519134"/>
                </a:cubicBezTo>
                <a:cubicBezTo>
                  <a:pt x="4199679" y="4550906"/>
                  <a:pt x="4107217" y="4535230"/>
                  <a:pt x="3834666" y="4519134"/>
                </a:cubicBezTo>
                <a:cubicBezTo>
                  <a:pt x="3562115" y="4503038"/>
                  <a:pt x="3310059" y="4529867"/>
                  <a:pt x="3002505" y="4519134"/>
                </a:cubicBezTo>
                <a:cubicBezTo>
                  <a:pt x="2694951" y="4508401"/>
                  <a:pt x="2598936" y="4517022"/>
                  <a:pt x="2395436" y="4519134"/>
                </a:cubicBezTo>
                <a:cubicBezTo>
                  <a:pt x="2191936" y="4521246"/>
                  <a:pt x="2041740" y="4532576"/>
                  <a:pt x="1863399" y="4519134"/>
                </a:cubicBezTo>
                <a:cubicBezTo>
                  <a:pt x="1685058" y="4505692"/>
                  <a:pt x="1296902" y="4545743"/>
                  <a:pt x="1031238" y="4519134"/>
                </a:cubicBezTo>
                <a:cubicBezTo>
                  <a:pt x="765574" y="4492525"/>
                  <a:pt x="606060" y="4548293"/>
                  <a:pt x="430990" y="4519134"/>
                </a:cubicBezTo>
                <a:cubicBezTo>
                  <a:pt x="180438" y="4556862"/>
                  <a:pt x="-15402" y="4365190"/>
                  <a:pt x="0" y="4088144"/>
                </a:cubicBezTo>
                <a:cubicBezTo>
                  <a:pt x="-16790" y="3860844"/>
                  <a:pt x="-26153" y="3782492"/>
                  <a:pt x="0" y="3478618"/>
                </a:cubicBezTo>
                <a:cubicBezTo>
                  <a:pt x="26153" y="3174744"/>
                  <a:pt x="-749" y="3175505"/>
                  <a:pt x="0" y="2905664"/>
                </a:cubicBezTo>
                <a:cubicBezTo>
                  <a:pt x="749" y="2635823"/>
                  <a:pt x="9581" y="2407674"/>
                  <a:pt x="0" y="2259567"/>
                </a:cubicBezTo>
                <a:cubicBezTo>
                  <a:pt x="-9581" y="2111460"/>
                  <a:pt x="-5861" y="1853513"/>
                  <a:pt x="0" y="1613470"/>
                </a:cubicBezTo>
                <a:cubicBezTo>
                  <a:pt x="5861" y="1373427"/>
                  <a:pt x="-10700" y="1229046"/>
                  <a:pt x="0" y="1040516"/>
                </a:cubicBezTo>
                <a:cubicBezTo>
                  <a:pt x="10700" y="851986"/>
                  <a:pt x="-1405" y="618900"/>
                  <a:pt x="0" y="430990"/>
                </a:cubicBezTo>
                <a:close/>
              </a:path>
              <a:path w="8365074" h="4519134" stroke="0" extrusionOk="0">
                <a:moveTo>
                  <a:pt x="0" y="430990"/>
                </a:moveTo>
                <a:cubicBezTo>
                  <a:pt x="-2504" y="185828"/>
                  <a:pt x="199440" y="-15193"/>
                  <a:pt x="430990" y="0"/>
                </a:cubicBezTo>
                <a:cubicBezTo>
                  <a:pt x="656169" y="21954"/>
                  <a:pt x="738769" y="21332"/>
                  <a:pt x="1038059" y="0"/>
                </a:cubicBezTo>
                <a:cubicBezTo>
                  <a:pt x="1337349" y="-21332"/>
                  <a:pt x="1459867" y="3035"/>
                  <a:pt x="1720158" y="0"/>
                </a:cubicBezTo>
                <a:cubicBezTo>
                  <a:pt x="1980449" y="-3035"/>
                  <a:pt x="2346842" y="7239"/>
                  <a:pt x="2552319" y="0"/>
                </a:cubicBezTo>
                <a:cubicBezTo>
                  <a:pt x="2757796" y="-7239"/>
                  <a:pt x="2902337" y="-22814"/>
                  <a:pt x="3234419" y="0"/>
                </a:cubicBezTo>
                <a:cubicBezTo>
                  <a:pt x="3566501" y="22814"/>
                  <a:pt x="3686052" y="29747"/>
                  <a:pt x="4066580" y="0"/>
                </a:cubicBezTo>
                <a:cubicBezTo>
                  <a:pt x="4447108" y="-29747"/>
                  <a:pt x="4460017" y="18437"/>
                  <a:pt x="4598618" y="0"/>
                </a:cubicBezTo>
                <a:cubicBezTo>
                  <a:pt x="4737219" y="-18437"/>
                  <a:pt x="4955663" y="4958"/>
                  <a:pt x="5055624" y="0"/>
                </a:cubicBezTo>
                <a:cubicBezTo>
                  <a:pt x="5155585" y="-4958"/>
                  <a:pt x="5296622" y="-2303"/>
                  <a:pt x="5512631" y="0"/>
                </a:cubicBezTo>
                <a:cubicBezTo>
                  <a:pt x="5728640" y="2303"/>
                  <a:pt x="6026021" y="14849"/>
                  <a:pt x="6344792" y="0"/>
                </a:cubicBezTo>
                <a:cubicBezTo>
                  <a:pt x="6663563" y="-14849"/>
                  <a:pt x="6730495" y="-13601"/>
                  <a:pt x="7101923" y="0"/>
                </a:cubicBezTo>
                <a:cubicBezTo>
                  <a:pt x="7473351" y="13601"/>
                  <a:pt x="7566861" y="-19591"/>
                  <a:pt x="7934084" y="0"/>
                </a:cubicBezTo>
                <a:cubicBezTo>
                  <a:pt x="8192584" y="7741"/>
                  <a:pt x="8344659" y="179693"/>
                  <a:pt x="8365074" y="430990"/>
                </a:cubicBezTo>
                <a:cubicBezTo>
                  <a:pt x="8347264" y="576046"/>
                  <a:pt x="8374372" y="780726"/>
                  <a:pt x="8365074" y="967373"/>
                </a:cubicBezTo>
                <a:cubicBezTo>
                  <a:pt x="8355776" y="1154020"/>
                  <a:pt x="8371232" y="1228199"/>
                  <a:pt x="8365074" y="1467184"/>
                </a:cubicBezTo>
                <a:cubicBezTo>
                  <a:pt x="8358916" y="1706169"/>
                  <a:pt x="8370287" y="1924521"/>
                  <a:pt x="8365074" y="2076709"/>
                </a:cubicBezTo>
                <a:cubicBezTo>
                  <a:pt x="8359861" y="2228897"/>
                  <a:pt x="8344320" y="2489610"/>
                  <a:pt x="8365074" y="2686235"/>
                </a:cubicBezTo>
                <a:cubicBezTo>
                  <a:pt x="8385828" y="2882860"/>
                  <a:pt x="8387423" y="3128317"/>
                  <a:pt x="8365074" y="3368904"/>
                </a:cubicBezTo>
                <a:cubicBezTo>
                  <a:pt x="8342725" y="3609491"/>
                  <a:pt x="8378380" y="3883321"/>
                  <a:pt x="8365074" y="4088144"/>
                </a:cubicBezTo>
                <a:cubicBezTo>
                  <a:pt x="8373160" y="4331407"/>
                  <a:pt x="8213510" y="4537773"/>
                  <a:pt x="7934084" y="4519134"/>
                </a:cubicBezTo>
                <a:cubicBezTo>
                  <a:pt x="7789653" y="4514433"/>
                  <a:pt x="7511362" y="4530619"/>
                  <a:pt x="7327015" y="4519134"/>
                </a:cubicBezTo>
                <a:cubicBezTo>
                  <a:pt x="7142668" y="4507649"/>
                  <a:pt x="6837117" y="4494370"/>
                  <a:pt x="6644916" y="4519134"/>
                </a:cubicBezTo>
                <a:cubicBezTo>
                  <a:pt x="6452715" y="4543898"/>
                  <a:pt x="6247101" y="4538566"/>
                  <a:pt x="5962817" y="4519134"/>
                </a:cubicBezTo>
                <a:cubicBezTo>
                  <a:pt x="5678533" y="4499702"/>
                  <a:pt x="5544855" y="4528644"/>
                  <a:pt x="5205686" y="4519134"/>
                </a:cubicBezTo>
                <a:cubicBezTo>
                  <a:pt x="4866517" y="4509624"/>
                  <a:pt x="4942989" y="4530338"/>
                  <a:pt x="4748680" y="4519134"/>
                </a:cubicBezTo>
                <a:cubicBezTo>
                  <a:pt x="4554371" y="4507930"/>
                  <a:pt x="4235836" y="4536394"/>
                  <a:pt x="4066580" y="4519134"/>
                </a:cubicBezTo>
                <a:cubicBezTo>
                  <a:pt x="3897324" y="4501874"/>
                  <a:pt x="3751073" y="4545029"/>
                  <a:pt x="3534543" y="4519134"/>
                </a:cubicBezTo>
                <a:cubicBezTo>
                  <a:pt x="3318013" y="4493239"/>
                  <a:pt x="3077503" y="4492981"/>
                  <a:pt x="2852443" y="4519134"/>
                </a:cubicBezTo>
                <a:cubicBezTo>
                  <a:pt x="2627383" y="4545287"/>
                  <a:pt x="2513783" y="4516016"/>
                  <a:pt x="2320405" y="4519134"/>
                </a:cubicBezTo>
                <a:cubicBezTo>
                  <a:pt x="2127027" y="4522252"/>
                  <a:pt x="1935378" y="4497260"/>
                  <a:pt x="1638306" y="4519134"/>
                </a:cubicBezTo>
                <a:cubicBezTo>
                  <a:pt x="1341234" y="4541008"/>
                  <a:pt x="1290338" y="4505726"/>
                  <a:pt x="1181299" y="4519134"/>
                </a:cubicBezTo>
                <a:cubicBezTo>
                  <a:pt x="1072260" y="4532542"/>
                  <a:pt x="705387" y="4544856"/>
                  <a:pt x="430990" y="4519134"/>
                </a:cubicBezTo>
                <a:cubicBezTo>
                  <a:pt x="182958" y="4513653"/>
                  <a:pt x="12458" y="4353564"/>
                  <a:pt x="0" y="4088144"/>
                </a:cubicBezTo>
                <a:cubicBezTo>
                  <a:pt x="6259" y="3896560"/>
                  <a:pt x="21402" y="3730396"/>
                  <a:pt x="0" y="3478618"/>
                </a:cubicBezTo>
                <a:cubicBezTo>
                  <a:pt x="-21402" y="3226840"/>
                  <a:pt x="12643" y="3021460"/>
                  <a:pt x="0" y="2795950"/>
                </a:cubicBezTo>
                <a:cubicBezTo>
                  <a:pt x="-12643" y="2570440"/>
                  <a:pt x="19215" y="2509098"/>
                  <a:pt x="0" y="2296139"/>
                </a:cubicBezTo>
                <a:cubicBezTo>
                  <a:pt x="-19215" y="2083180"/>
                  <a:pt x="-9246" y="1954228"/>
                  <a:pt x="0" y="1650041"/>
                </a:cubicBezTo>
                <a:cubicBezTo>
                  <a:pt x="9246" y="1345854"/>
                  <a:pt x="-18656" y="1279071"/>
                  <a:pt x="0" y="1113659"/>
                </a:cubicBezTo>
                <a:cubicBezTo>
                  <a:pt x="18656" y="948247"/>
                  <a:pt x="9488" y="605286"/>
                  <a:pt x="0" y="430990"/>
                </a:cubicBezTo>
                <a:close/>
              </a:path>
            </a:pathLst>
          </a:custGeom>
          <a:solidFill>
            <a:sysClr val="window" lastClr="FFFFFF"/>
          </a:solidFill>
          <a:ln w="76200" cap="flat" cmpd="thickThin" algn="ctr">
            <a:solidFill>
              <a:schemeClr val="bg2">
                <a:lumMod val="75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351190176">
                  <a:prstGeom prst="roundRect">
                    <a:avLst>
                      <a:gd name="adj" fmla="val 95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96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0285F49E-DD47-406B-A8E7-DDBA1B85CB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98325FF-D988-4C82-A366-8DAD58ADE796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BF7F3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hlinkClick r:id="rId3" action="ppaction://hlinksldjump"/>
            <a:extLst>
              <a:ext uri="{FF2B5EF4-FFF2-40B4-BE49-F238E27FC236}">
                <a16:creationId xmlns:a16="http://schemas.microsoft.com/office/drawing/2014/main" id="{34D1CF76-8991-4FDB-B8DC-5153A6B797DC}"/>
              </a:ext>
            </a:extLst>
          </p:cNvPr>
          <p:cNvSpPr/>
          <p:nvPr userDrawn="1"/>
        </p:nvSpPr>
        <p:spPr>
          <a:xfrm>
            <a:off x="301871" y="-145534"/>
            <a:ext cx="1136906" cy="1136906"/>
          </a:xfrm>
          <a:gradFill flip="none" rotWithShape="1">
            <a:gsLst>
              <a:gs pos="2000">
                <a:schemeClr val="accent4">
                  <a:lumMod val="40000"/>
                  <a:lumOff val="60000"/>
                </a:schemeClr>
              </a:gs>
              <a:gs pos="100000">
                <a:srgbClr val="F19144"/>
              </a:gs>
            </a:gsLst>
            <a:lin ang="18900000" scaled="1"/>
            <a:tileRect/>
          </a:gradFill>
          <a:ln>
            <a:solidFill>
              <a:srgbClr val="F1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8483161-610D-4265-9463-140FF8D40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" r="4768"/>
          <a:stretch/>
        </p:blipFill>
        <p:spPr>
          <a:xfrm>
            <a:off x="-1" y="404835"/>
            <a:ext cx="9144002" cy="433382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66CBBEE3-6F1C-4371-923E-F30C7030C5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03114"/>
            <a:ext cx="9144000" cy="17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601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2B5DB32-584F-4664-91D0-BF59D0A86C19}"/>
              </a:ext>
            </a:extLst>
          </p:cNvPr>
          <p:cNvSpPr/>
          <p:nvPr userDrawn="1"/>
        </p:nvSpPr>
        <p:spPr>
          <a:xfrm>
            <a:off x="-3234" y="0"/>
            <a:ext cx="9150465" cy="5152140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753AC57-DFBA-4A77-8428-131569E4ECE6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alpha val="2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8EC3B6F-5BB4-443B-A7B5-238AC520A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928" y="4012393"/>
            <a:ext cx="486915" cy="8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504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13C72616-D336-4FE7-982A-195DE24F223C}"/>
              </a:ext>
            </a:extLst>
          </p:cNvPr>
          <p:cNvSpPr/>
          <p:nvPr userDrawn="1"/>
        </p:nvSpPr>
        <p:spPr>
          <a:xfrm>
            <a:off x="-3234" y="0"/>
            <a:ext cx="9150465" cy="5152140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F3BA177-054C-423D-A361-6ABEE5CA03BB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alpha val="2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D1FFAE7F-FA3F-4B32-9CA6-7EF2EEB1A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229" y="4180113"/>
            <a:ext cx="385008" cy="6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3464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25A45A5-F85B-404F-B53D-AD101E59FDC4}"/>
              </a:ext>
            </a:extLst>
          </p:cNvPr>
          <p:cNvSpPr/>
          <p:nvPr userDrawn="1"/>
        </p:nvSpPr>
        <p:spPr>
          <a:xfrm>
            <a:off x="-6346" y="1"/>
            <a:ext cx="9163035" cy="5143499"/>
          </a:xfrm>
          <a:prstGeom prst="rect">
            <a:avLst/>
          </a:prstGeom>
          <a:solidFill>
            <a:srgbClr val="F6EEE6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框架 6">
            <a:extLst>
              <a:ext uri="{FF2B5EF4-FFF2-40B4-BE49-F238E27FC236}">
                <a16:creationId xmlns:a16="http://schemas.microsoft.com/office/drawing/2014/main" id="{43CB2EC9-8D3A-4746-9616-7E6AA4E249AC}"/>
              </a:ext>
            </a:extLst>
          </p:cNvPr>
          <p:cNvSpPr/>
          <p:nvPr userDrawn="1"/>
        </p:nvSpPr>
        <p:spPr>
          <a:xfrm>
            <a:off x="-19035" y="1"/>
            <a:ext cx="9163035" cy="5143499"/>
          </a:xfrm>
          <a:prstGeom prst="frame">
            <a:avLst>
              <a:gd name="adj1" fmla="val 2374"/>
            </a:avLst>
          </a:prstGeom>
          <a:solidFill>
            <a:srgbClr val="D5B28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F4C01B-C7AF-4AFB-884B-743F7E917A9F}"/>
              </a:ext>
            </a:extLst>
          </p:cNvPr>
          <p:cNvSpPr/>
          <p:nvPr userDrawn="1"/>
        </p:nvSpPr>
        <p:spPr>
          <a:xfrm>
            <a:off x="108857" y="783771"/>
            <a:ext cx="8915400" cy="42335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7223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2B5DB32-584F-4664-91D0-BF59D0A86C19}"/>
              </a:ext>
            </a:extLst>
          </p:cNvPr>
          <p:cNvSpPr/>
          <p:nvPr userDrawn="1"/>
        </p:nvSpPr>
        <p:spPr>
          <a:xfrm>
            <a:off x="-3234" y="0"/>
            <a:ext cx="9150465" cy="5152140"/>
          </a:xfrm>
          <a:prstGeom prst="rect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rgbClr val="F6EEE6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753AC57-DFBA-4A77-8428-131569E4ECE6}"/>
              </a:ext>
            </a:extLst>
          </p:cNvPr>
          <p:cNvSpPr/>
          <p:nvPr userDrawn="1"/>
        </p:nvSpPr>
        <p:spPr>
          <a:xfrm>
            <a:off x="-3234" y="1"/>
            <a:ext cx="9143999" cy="514349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alpha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AD62A4C-9EA1-47C9-82DF-B9769BF05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128" y="4969719"/>
            <a:ext cx="3212070" cy="11242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1E17044-C2B6-47F9-A233-C8F4CBDA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/>
          <a:stretch/>
        </p:blipFill>
        <p:spPr>
          <a:xfrm>
            <a:off x="3939717" y="4969719"/>
            <a:ext cx="2866352" cy="11242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6A6FB4FD-A083-4B25-BEF9-3DBCB6210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r="35396"/>
          <a:stretch/>
        </p:blipFill>
        <p:spPr>
          <a:xfrm>
            <a:off x="6833588" y="4969719"/>
            <a:ext cx="1729387" cy="11242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ED80C1D-88A7-4F3A-A310-43FA7E816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2958" y="4342057"/>
            <a:ext cx="867506" cy="8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273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75BB6-4395-4C05-818B-CD29D77D7643}" type="datetimeFigureOut">
              <a:rPr lang="zh-TW" altLang="en-US" smtClean="0"/>
              <a:t>2020/11/30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8648-C7A2-4ABE-8D6F-9B43E061C9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31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78" r:id="rId5"/>
    <p:sldLayoutId id="2147483679" r:id="rId6"/>
    <p:sldLayoutId id="2147483677" r:id="rId7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18.xml"/><Relationship Id="rId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33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6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20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L7JIvtiVHlY" TargetMode="Externa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18.xml"/><Relationship Id="rId7" Type="http://schemas.openxmlformats.org/officeDocument/2006/relationships/slide" Target="slide3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slide" Target="slide20.xml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17.xml"/><Relationship Id="rId7" Type="http://schemas.openxmlformats.org/officeDocument/2006/relationships/slide" Target="slide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11" Type="http://schemas.openxmlformats.org/officeDocument/2006/relationships/image" Target="../media/image4.png"/><Relationship Id="rId5" Type="http://schemas.openxmlformats.org/officeDocument/2006/relationships/slide" Target="slide20.xml"/><Relationship Id="rId10" Type="http://schemas.openxmlformats.org/officeDocument/2006/relationships/slide" Target="slide37.xml"/><Relationship Id="rId4" Type="http://schemas.openxmlformats.org/officeDocument/2006/relationships/slide" Target="slide23.xml"/><Relationship Id="rId9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2.xml"/><Relationship Id="rId12" Type="http://schemas.openxmlformats.org/officeDocument/2006/relationships/slide" Target="slide27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8.xml"/><Relationship Id="rId11" Type="http://schemas.openxmlformats.org/officeDocument/2006/relationships/image" Target="../media/image4.png"/><Relationship Id="rId5" Type="http://schemas.openxmlformats.org/officeDocument/2006/relationships/slide" Target="slide20.xml"/><Relationship Id="rId10" Type="http://schemas.openxmlformats.org/officeDocument/2006/relationships/slide" Target="slide38.xml"/><Relationship Id="rId4" Type="http://schemas.openxmlformats.org/officeDocument/2006/relationships/slide" Target="slide26.xml"/><Relationship Id="rId9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2.xml"/><Relationship Id="rId7" Type="http://schemas.openxmlformats.org/officeDocument/2006/relationships/slide" Target="slide31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6.xml"/><Relationship Id="rId5" Type="http://schemas.openxmlformats.org/officeDocument/2006/relationships/slide" Target="slide2.xml"/><Relationship Id="rId4" Type="http://schemas.openxmlformats.org/officeDocument/2006/relationships/slide" Target="slide30.xml"/><Relationship Id="rId9" Type="http://schemas.openxmlformats.org/officeDocument/2006/relationships/slide" Target="slide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6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10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11" Type="http://schemas.openxmlformats.org/officeDocument/2006/relationships/image" Target="../media/image16.png"/><Relationship Id="rId5" Type="http://schemas.openxmlformats.org/officeDocument/2006/relationships/slide" Target="slide2.xml"/><Relationship Id="rId10" Type="http://schemas.microsoft.com/office/2007/relationships/hdphoto" Target="../media/hdphoto3.wdp"/><Relationship Id="rId4" Type="http://schemas.openxmlformats.org/officeDocument/2006/relationships/slide" Target="slide9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字方塊 39">
            <a:extLst>
              <a:ext uri="{FF2B5EF4-FFF2-40B4-BE49-F238E27FC236}">
                <a16:creationId xmlns:a16="http://schemas.microsoft.com/office/drawing/2014/main" id="{DA311309-655D-4C79-ABB4-8A0968B6C4D4}"/>
              </a:ext>
            </a:extLst>
          </p:cNvPr>
          <p:cNvSpPr txBox="1"/>
          <p:nvPr/>
        </p:nvSpPr>
        <p:spPr>
          <a:xfrm>
            <a:off x="320040" y="386462"/>
            <a:ext cx="7561873" cy="1200329"/>
          </a:xfrm>
          <a:prstGeom prst="rect">
            <a:avLst/>
          </a:prstGeom>
          <a:noFill/>
          <a:effectLst>
            <a:outerShdw dist="38100" dir="2700000" algn="tl" rotWithShape="0">
              <a:schemeClr val="accent3">
                <a:alpha val="27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3C42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000" b="1" dirty="0">
                <a:solidFill>
                  <a:srgbClr val="3C42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放生</a:t>
            </a:r>
            <a:r>
              <a:rPr lang="en-US" altLang="zh-TW" sz="4000" b="1" dirty="0">
                <a:solidFill>
                  <a:srgbClr val="3C42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en-US" altLang="zh-TW" sz="3200" b="1" dirty="0">
                <a:solidFill>
                  <a:srgbClr val="3C42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>
                <a:solidFill>
                  <a:srgbClr val="3C42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solidFill>
                  <a:srgbClr val="3C42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  <a:r>
              <a:rPr lang="zh-TW" altLang="en-US" sz="3200" b="1" dirty="0">
                <a:solidFill>
                  <a:srgbClr val="3C42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死不去，活不來的老人悲歌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8D4EF23E-D09E-4D79-9048-3E071EF47AEF}"/>
              </a:ext>
            </a:extLst>
          </p:cNvPr>
          <p:cNvSpPr txBox="1"/>
          <p:nvPr/>
        </p:nvSpPr>
        <p:spPr>
          <a:xfrm>
            <a:off x="320041" y="1644952"/>
            <a:ext cx="4370692" cy="523220"/>
          </a:xfrm>
          <a:prstGeom prst="rect">
            <a:avLst/>
          </a:prstGeom>
          <a:noFill/>
          <a:effectLst>
            <a:outerShdw dist="38100" dir="2700000" algn="tl" rotWithShape="0">
              <a:schemeClr val="accent5">
                <a:alpha val="1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6A5542"/>
                </a:solidFill>
                <a:effectLst>
                  <a:outerShdw blurRad="571500" dist="38100" dir="2700000" sx="50000" sy="50000" algn="tl" rotWithShape="0">
                    <a:schemeClr val="accent4">
                      <a:lumMod val="20000"/>
                      <a:lumOff val="80000"/>
                      <a:alpha val="6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死去活來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429E103-4E51-486F-B505-47849D6B423E}"/>
              </a:ext>
            </a:extLst>
          </p:cNvPr>
          <p:cNvSpPr/>
          <p:nvPr/>
        </p:nvSpPr>
        <p:spPr>
          <a:xfrm>
            <a:off x="429554" y="1586791"/>
            <a:ext cx="5724000" cy="28800"/>
          </a:xfrm>
          <a:prstGeom prst="rect">
            <a:avLst/>
          </a:prstGeom>
          <a:gradFill flip="none" rotWithShape="1">
            <a:gsLst>
              <a:gs pos="0">
                <a:srgbClr val="AFBFB5"/>
              </a:gs>
              <a:gs pos="50000">
                <a:srgbClr val="D5B28F"/>
              </a:gs>
              <a:gs pos="100000">
                <a:srgbClr val="AFBFB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8839ADC-9FE3-4415-9F5E-59784BC7E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4605910"/>
            <a:ext cx="1116573" cy="38485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D1C0A00-2863-4C70-AEC3-9D630CB06499}"/>
              </a:ext>
            </a:extLst>
          </p:cNvPr>
          <p:cNvSpPr txBox="1"/>
          <p:nvPr/>
        </p:nvSpPr>
        <p:spPr>
          <a:xfrm>
            <a:off x="1674997" y="1675911"/>
            <a:ext cx="1746916" cy="461665"/>
          </a:xfrm>
          <a:prstGeom prst="rect">
            <a:avLst/>
          </a:prstGeom>
          <a:noFill/>
          <a:effectLst>
            <a:outerShdw dist="38100" dir="2700000" algn="tl" rotWithShape="0">
              <a:schemeClr val="accent5">
                <a:alpha val="1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68726D"/>
                </a:solidFill>
                <a:effectLst>
                  <a:outerShdw blurRad="571500" dist="38100" sx="50000" sy="50000" algn="tl" rotWithShape="0">
                    <a:schemeClr val="bg2">
                      <a:lumMod val="90000"/>
                      <a:alpha val="6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solidFill>
                  <a:srgbClr val="68726D"/>
                </a:solidFill>
                <a:effectLst>
                  <a:outerShdw blurRad="571500" dist="38100" sx="50000" sy="50000" algn="tl" rotWithShape="0">
                    <a:schemeClr val="bg2">
                      <a:lumMod val="90000"/>
                      <a:alpha val="6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第十課</a:t>
            </a:r>
            <a:r>
              <a:rPr lang="en-US" altLang="zh-TW" sz="2400" dirty="0">
                <a:solidFill>
                  <a:srgbClr val="68726D"/>
                </a:solidFill>
                <a:effectLst>
                  <a:outerShdw blurRad="571500" dist="38100" sx="50000" sy="50000" algn="tl" rotWithShape="0">
                    <a:schemeClr val="bg2">
                      <a:lumMod val="90000"/>
                      <a:alpha val="6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endParaRPr lang="zh-TW" altLang="en-US" sz="2400" dirty="0">
              <a:solidFill>
                <a:srgbClr val="68726D"/>
              </a:solidFill>
              <a:effectLst>
                <a:outerShdw blurRad="571500" dist="38100" sx="50000" sy="50000" algn="tl" rotWithShape="0">
                  <a:schemeClr val="bg2">
                    <a:lumMod val="90000"/>
                    <a:alpha val="6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1292D3E-8DB2-49A7-A35E-F373D81B9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766" y="1744963"/>
            <a:ext cx="3997234" cy="31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37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8575F7F-9D4F-445E-BEDE-159F309F1634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B60DD40-01F3-4032-913C-79D9A70BDF8C}"/>
              </a:ext>
            </a:extLst>
          </p:cNvPr>
          <p:cNvSpPr txBox="1">
            <a:spLocks noChangeArrowheads="1"/>
          </p:cNvSpPr>
          <p:nvPr/>
        </p:nvSpPr>
        <p:spPr>
          <a:xfrm>
            <a:off x="367960" y="180435"/>
            <a:ext cx="4874600" cy="5039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zh-TW" altLang="en-US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黃春明的作品</a:t>
            </a:r>
          </a:p>
        </p:txBody>
      </p:sp>
      <p:sp>
        <p:nvSpPr>
          <p:cNvPr id="1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6C3211F-42FE-41F5-9A2E-B47CF69A109F}"/>
              </a:ext>
            </a:extLst>
          </p:cNvPr>
          <p:cNvSpPr txBox="1"/>
          <p:nvPr/>
        </p:nvSpPr>
        <p:spPr>
          <a:xfrm>
            <a:off x="8093529" y="268236"/>
            <a:ext cx="945967" cy="310741"/>
          </a:xfrm>
          <a:prstGeom prst="rect">
            <a:avLst/>
          </a:prstGeom>
          <a:solidFill>
            <a:srgbClr val="C55A11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鄉土文學</a:t>
            </a: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AF93E4ED-2658-4BCF-B2CB-3945BA089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566126"/>
              </p:ext>
            </p:extLst>
          </p:nvPr>
        </p:nvGraphicFramePr>
        <p:xfrm>
          <a:off x="232274" y="793171"/>
          <a:ext cx="8808312" cy="40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110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8100202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類型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0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小說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作品常表達對故鄉土地的熱愛、社會弱勢的關懷，擅長運用地方特色語言，刻劃鄉土小人物。代表作：</a:t>
                      </a:r>
                      <a:endParaRPr lang="en-US" altLang="zh-TW" sz="2600" b="0" i="0" u="none" strike="noStrike" kern="1200" spc="-15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兒子的大玩偶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青番公的故事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莎喲娜啦．再見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放生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鑼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看海的日子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等。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散文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200"/>
                        </a:lnSpc>
                        <a:spcBef>
                          <a:spcPts val="1200"/>
                        </a:spcBef>
                        <a:buFont typeface="+mj-lt"/>
                        <a:buNone/>
                      </a:pP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和小說相比，散文作品更直接流露黃春明的內在關懷，有著同樣的寫實批判，質樸誠懇，作品中能看到他的自我剖白、成長回憶，和對社會的深刻評論。代表作：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等待一朵花的名字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大便老師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等。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304641"/>
                  </a:ext>
                </a:extLst>
              </a:tr>
            </a:tbl>
          </a:graphicData>
        </a:graphic>
      </p:graphicFrame>
      <p:sp>
        <p:nvSpPr>
          <p:cNvPr id="15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037F92E-0D08-4DC8-892B-4370CF713B92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作者簡介</a:t>
            </a:r>
          </a:p>
        </p:txBody>
      </p:sp>
      <p:sp>
        <p:nvSpPr>
          <p:cNvPr id="16" name="箭號: 向右 5">
            <a:hlinkClick r:id="rId6" action="ppaction://hlinksldjump"/>
            <a:extLst>
              <a:ext uri="{FF2B5EF4-FFF2-40B4-BE49-F238E27FC236}">
                <a16:creationId xmlns:a16="http://schemas.microsoft.com/office/drawing/2014/main" id="{01CC14F4-83D5-414A-9EFF-36B04941F20F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6">
            <a:hlinkClick r:id="rId7" action="ppaction://hlinksldjump"/>
            <a:extLst>
              <a:ext uri="{FF2B5EF4-FFF2-40B4-BE49-F238E27FC236}">
                <a16:creationId xmlns:a16="http://schemas.microsoft.com/office/drawing/2014/main" id="{940108C5-3AC6-4BB5-A6EF-89ACDE821FCC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719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28575F7F-9D4F-445E-BEDE-159F309F1634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B60DD40-01F3-4032-913C-79D9A70BDF8C}"/>
              </a:ext>
            </a:extLst>
          </p:cNvPr>
          <p:cNvSpPr txBox="1">
            <a:spLocks noChangeArrowheads="1"/>
          </p:cNvSpPr>
          <p:nvPr/>
        </p:nvSpPr>
        <p:spPr>
          <a:xfrm>
            <a:off x="367960" y="180435"/>
            <a:ext cx="4874600" cy="5039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zh-TW" altLang="en-US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黃春明的作品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A5759659-ED97-4597-A58C-9DD955946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20980"/>
              </p:ext>
            </p:extLst>
          </p:nvPr>
        </p:nvGraphicFramePr>
        <p:xfrm>
          <a:off x="232274" y="793171"/>
          <a:ext cx="8808312" cy="40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110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8100202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0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類型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0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漫畫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2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於一九九○年出版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王善壽與牛進</a:t>
                      </a:r>
                      <a:r>
                        <a:rPr lang="en-US" altLang="zh-TW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，以文字搭配塗鴉風格的四格漫畫，透過烏龜王善壽和蝸牛牛進的角度，風趣幽默的對當時社會唯物是從、拜金思維提出批判。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  <a:tr h="2304000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6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兒童文學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200"/>
                        </a:lnSpc>
                        <a:spcBef>
                          <a:spcPts val="1200"/>
                        </a:spcBef>
                        <a:buFont typeface="+mj-lt"/>
                        <a:buNone/>
                      </a:pP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黃春明曾告訴太太：「年紀愈大，愈會寫童話，可以深入淺出，不會只說些大道理。」近年來他最想做的就是為臺灣兒童多寫些好故事。代表作有：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我是貓也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短鼻象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小駝背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愛吃糖的皇帝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小麻雀．稻草人</a:t>
                      </a:r>
                      <a:r>
                        <a:rPr lang="en-US" altLang="zh-TW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6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等。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304641"/>
                  </a:ext>
                </a:extLst>
              </a:tr>
            </a:tbl>
          </a:graphicData>
        </a:graphic>
      </p:graphicFrame>
      <p:sp>
        <p:nvSpPr>
          <p:cNvPr id="15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037F92E-0D08-4DC8-892B-4370CF713B92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作者簡介</a:t>
            </a:r>
          </a:p>
        </p:txBody>
      </p:sp>
      <p:sp>
        <p:nvSpPr>
          <p:cNvPr id="16" name="箭號: 向右 5">
            <a:extLst>
              <a:ext uri="{FF2B5EF4-FFF2-40B4-BE49-F238E27FC236}">
                <a16:creationId xmlns:a16="http://schemas.microsoft.com/office/drawing/2014/main" id="{01CC14F4-83D5-414A-9EFF-36B04941F20F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940108C5-3AC6-4BB5-A6EF-89ACDE821FCC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538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B7F480C-B8FB-45B4-AFFD-FB872FA3F9C3}"/>
              </a:ext>
            </a:extLst>
          </p:cNvPr>
          <p:cNvSpPr txBox="1"/>
          <p:nvPr/>
        </p:nvSpPr>
        <p:spPr>
          <a:xfrm>
            <a:off x="367960" y="154000"/>
            <a:ext cx="5290266" cy="629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>
                <a:solidFill>
                  <a:srgbClr val="D34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鄉土文學</a:t>
            </a: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ADC54D9-9962-43A7-8435-7B3FEED27947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0474DF6-EDE2-40F2-9E2B-F3F237B1F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42992"/>
              </p:ext>
            </p:extLst>
          </p:nvPr>
        </p:nvGraphicFramePr>
        <p:xfrm>
          <a:off x="388280" y="951014"/>
          <a:ext cx="8367440" cy="37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110">
                  <a:extLst>
                    <a:ext uri="{9D8B030D-6E8A-4147-A177-3AD203B41FA5}">
                      <a16:colId xmlns:a16="http://schemas.microsoft.com/office/drawing/2014/main" val="2309151277"/>
                    </a:ext>
                  </a:extLst>
                </a:gridCol>
                <a:gridCol w="7659330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1944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定義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帶有地方色彩的文學作品。著重描繪某一地區的特色，介紹其獨特的方言土語、社會風尚、民間傳說以及該地區的獨特景色。凡是帶有鄉土特色的文學作品即可視為鄉土文學。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1764000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6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寫作特色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432000" indent="-432000" algn="l">
                        <a:lnSpc>
                          <a:spcPts val="3200"/>
                        </a:lnSpc>
                        <a:buFont typeface="+mj-lt"/>
                        <a:buAutoNum type="arabicPeriod"/>
                      </a:pP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多以各地鄉土人物為寫作對象。</a:t>
                      </a:r>
                    </a:p>
                    <a:p>
                      <a:pPr marL="432000" indent="-432000" algn="l">
                        <a:lnSpc>
                          <a:spcPts val="3200"/>
                        </a:lnSpc>
                        <a:buFont typeface="+mj-lt"/>
                        <a:buAutoNum type="arabicPeriod"/>
                      </a:pP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風格質樸寫實，具人文關懷。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</a:tbl>
          </a:graphicData>
        </a:graphic>
      </p:graphicFrame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D3233E7-02A9-46F7-912F-4EDB3D795D91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作者簡介</a:t>
            </a:r>
          </a:p>
        </p:txBody>
      </p:sp>
      <p:sp>
        <p:nvSpPr>
          <p:cNvPr id="10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81C6C241-2294-453D-B9B7-880A10DB5524}"/>
              </a:ext>
            </a:extLst>
          </p:cNvPr>
          <p:cNvSpPr/>
          <p:nvPr/>
        </p:nvSpPr>
        <p:spPr>
          <a:xfrm>
            <a:off x="8631190" y="4695372"/>
            <a:ext cx="289700" cy="285562"/>
          </a:xfrm>
          <a:prstGeom prst="rightArrow">
            <a:avLst/>
          </a:prstGeom>
          <a:solidFill>
            <a:srgbClr val="D34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E9353BFA-66B8-43FF-B04D-506AF3013CBA}"/>
              </a:ext>
            </a:extLst>
          </p:cNvPr>
          <p:cNvSpPr/>
          <p:nvPr/>
        </p:nvSpPr>
        <p:spPr>
          <a:xfrm flipH="1">
            <a:off x="8223837" y="4695372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422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B7F480C-B8FB-45B4-AFFD-FB872FA3F9C3}"/>
              </a:ext>
            </a:extLst>
          </p:cNvPr>
          <p:cNvSpPr txBox="1"/>
          <p:nvPr/>
        </p:nvSpPr>
        <p:spPr>
          <a:xfrm>
            <a:off x="367960" y="154000"/>
            <a:ext cx="5290266" cy="12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>
                <a:solidFill>
                  <a:srgbClr val="D34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鄉土文學代表作家</a:t>
            </a:r>
          </a:p>
          <a:p>
            <a:pPr>
              <a:lnSpc>
                <a:spcPct val="120000"/>
              </a:lnSpc>
            </a:pPr>
            <a:endParaRPr lang="zh-TW" altLang="en-US" sz="3200" b="1" dirty="0">
              <a:solidFill>
                <a:srgbClr val="D34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ADC54D9-9962-43A7-8435-7B3FEED27947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6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0D3233E7-02A9-46F7-912F-4EDB3D795D91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作者簡介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2703ECF-9E75-4688-983C-06DE5B00E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42126"/>
              </p:ext>
            </p:extLst>
          </p:nvPr>
        </p:nvGraphicFramePr>
        <p:xfrm>
          <a:off x="388280" y="951014"/>
          <a:ext cx="8478134" cy="3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522954993"/>
                    </a:ext>
                  </a:extLst>
                </a:gridCol>
                <a:gridCol w="8046134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1836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4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日治時期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賴和</a:t>
                      </a:r>
                      <a:r>
                        <a:rPr lang="en-US" altLang="zh-TW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—〈</a:t>
                      </a: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一桿「稱仔」</a:t>
                      </a:r>
                      <a:r>
                        <a:rPr lang="en-US" altLang="zh-TW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前進</a:t>
                      </a:r>
                      <a:r>
                        <a:rPr lang="en-US" altLang="zh-TW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光復初期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3200"/>
                        </a:lnSpc>
                        <a:buFont typeface="+mj-lt"/>
                        <a:buNone/>
                      </a:pP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鍾理和</a:t>
                      </a:r>
                      <a:r>
                        <a:rPr lang="en-US" altLang="zh-TW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—《</a:t>
                      </a: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笠山農場</a:t>
                      </a:r>
                      <a:r>
                        <a:rPr lang="en-US" altLang="zh-TW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做田</a:t>
                      </a:r>
                      <a:r>
                        <a:rPr lang="en-US" altLang="zh-TW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800" b="0" i="0" u="none" strike="noStrike" kern="1200" spc="-15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99096"/>
                  </a:ext>
                </a:extLst>
              </a:tr>
            </a:tbl>
          </a:graphicData>
        </a:graphic>
      </p:graphicFrame>
      <p:sp>
        <p:nvSpPr>
          <p:cNvPr id="9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DB1B3879-0BE4-464E-97BA-C0273D1D3F87}"/>
              </a:ext>
            </a:extLst>
          </p:cNvPr>
          <p:cNvSpPr/>
          <p:nvPr/>
        </p:nvSpPr>
        <p:spPr>
          <a:xfrm>
            <a:off x="8631190" y="4695372"/>
            <a:ext cx="289700" cy="285562"/>
          </a:xfrm>
          <a:prstGeom prst="rightArrow">
            <a:avLst/>
          </a:prstGeom>
          <a:solidFill>
            <a:srgbClr val="D34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44213B26-DA7B-4543-AF49-252E3796536C}"/>
              </a:ext>
            </a:extLst>
          </p:cNvPr>
          <p:cNvSpPr/>
          <p:nvPr/>
        </p:nvSpPr>
        <p:spPr>
          <a:xfrm flipH="1">
            <a:off x="8223837" y="4695372"/>
            <a:ext cx="289700" cy="285562"/>
          </a:xfrm>
          <a:prstGeom prst="rightArrow">
            <a:avLst/>
          </a:prstGeom>
          <a:solidFill>
            <a:srgbClr val="D34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352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B7F480C-B8FB-45B4-AFFD-FB872FA3F9C3}"/>
              </a:ext>
            </a:extLst>
          </p:cNvPr>
          <p:cNvSpPr txBox="1"/>
          <p:nvPr/>
        </p:nvSpPr>
        <p:spPr>
          <a:xfrm>
            <a:off x="367960" y="154000"/>
            <a:ext cx="5290266" cy="12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>
                <a:solidFill>
                  <a:srgbClr val="D34B1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鄉土文學代表作家</a:t>
            </a:r>
          </a:p>
          <a:p>
            <a:pPr>
              <a:lnSpc>
                <a:spcPct val="120000"/>
              </a:lnSpc>
            </a:pPr>
            <a:endParaRPr lang="zh-TW" altLang="en-US" sz="3200" b="1" dirty="0">
              <a:solidFill>
                <a:srgbClr val="D34B1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83DC706-F975-4CBA-8652-63E8DDD0B792}"/>
              </a:ext>
            </a:extLst>
          </p:cNvPr>
          <p:cNvSpPr txBox="1"/>
          <p:nvPr/>
        </p:nvSpPr>
        <p:spPr>
          <a:xfrm>
            <a:off x="8271189" y="273091"/>
            <a:ext cx="595035" cy="279767"/>
          </a:xfrm>
          <a:prstGeom prst="rect">
            <a:avLst/>
          </a:prstGeom>
          <a:solidFill>
            <a:srgbClr val="D34B1B"/>
          </a:solidFill>
          <a:ln w="1905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返回</a:t>
            </a:r>
          </a:p>
        </p:txBody>
      </p:sp>
      <p:sp>
        <p:nvSpPr>
          <p:cNvPr id="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ADC54D9-9962-43A7-8435-7B3FEED27947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2703ECF-9E75-4688-983C-06DE5B00E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02443"/>
              </p:ext>
            </p:extLst>
          </p:nvPr>
        </p:nvGraphicFramePr>
        <p:xfrm>
          <a:off x="199744" y="764327"/>
          <a:ext cx="8721099" cy="41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49">
                  <a:extLst>
                    <a:ext uri="{9D8B030D-6E8A-4147-A177-3AD203B41FA5}">
                      <a16:colId xmlns:a16="http://schemas.microsoft.com/office/drawing/2014/main" val="1522954993"/>
                    </a:ext>
                  </a:extLst>
                </a:gridCol>
                <a:gridCol w="8292950">
                  <a:extLst>
                    <a:ext uri="{9D8B030D-6E8A-4147-A177-3AD203B41FA5}">
                      <a16:colId xmlns:a16="http://schemas.microsoft.com/office/drawing/2014/main" val="1515670564"/>
                    </a:ext>
                  </a:extLst>
                </a:gridCol>
              </a:tblGrid>
              <a:tr h="410400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4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七○年代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2600"/>
                        </a:lnSpc>
                        <a:buFont typeface="+mj-lt"/>
                        <a:buNone/>
                      </a:pP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臺灣由農業社會轉變到工商業社會，變化最劇烈的時期。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ts val="26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黃春明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—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以宜蘭農村的風土人情和在都會掙扎的小人物為題材。代表作：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兒子的大玩偶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ts val="26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王禎和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—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寫花蓮市街小人物的悲喜以及都會中小人物之辛酸。代表作：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《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嫁妝一牛車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》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ts val="26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洪醒夫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—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小說多刻劃農村百姓的生活，流露出對小人物的關懷與同情。代表作：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散戲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ts val="26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阿盛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—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鄉土散文代表作家，強調文學離不開土地與人性，內容著重鄉土生活的描寫、社會現象的關懷。代表作：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火車與稻田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marL="288000" indent="-288000" algn="l" defTabSz="685800" rtl="0" eaLnBrk="1" latinLnBrk="0" hangingPunct="1">
                        <a:lnSpc>
                          <a:spcPts val="2600"/>
                        </a:lnSpc>
                        <a:buFont typeface="+mj-lt"/>
                        <a:buAutoNum type="arabicPeriod"/>
                      </a:pP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吳晟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—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鄉土詩代表作家，「寫臺灣人、敘臺灣事、繪臺灣景、抒臺灣情」是吳晟的創作主張。代表作：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〈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蕃藷地圖</a:t>
                      </a:r>
                      <a:r>
                        <a:rPr lang="en-US" altLang="zh-TW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〉</a:t>
                      </a:r>
                      <a:r>
                        <a:rPr lang="zh-TW" altLang="en-US" sz="2400" b="0" i="0" u="none" strike="noStrike" kern="1200" spc="-12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</a:txBody>
                  <a:tcPr marL="72000" anchor="ctr">
                    <a:lnL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A6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62042"/>
                  </a:ext>
                </a:extLst>
              </a:tr>
            </a:tbl>
          </a:graphicData>
        </a:graphic>
      </p:graphicFrame>
      <p:sp>
        <p:nvSpPr>
          <p:cNvPr id="9" name="箭號: 向右 5">
            <a:extLst>
              <a:ext uri="{FF2B5EF4-FFF2-40B4-BE49-F238E27FC236}">
                <a16:creationId xmlns:a16="http://schemas.microsoft.com/office/drawing/2014/main" id="{DB1B3879-0BE4-464E-97BA-C0273D1D3F87}"/>
              </a:ext>
            </a:extLst>
          </p:cNvPr>
          <p:cNvSpPr/>
          <p:nvPr/>
        </p:nvSpPr>
        <p:spPr>
          <a:xfrm>
            <a:off x="8631190" y="4695372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44213B26-DA7B-4543-AF49-252E3796536C}"/>
              </a:ext>
            </a:extLst>
          </p:cNvPr>
          <p:cNvSpPr/>
          <p:nvPr/>
        </p:nvSpPr>
        <p:spPr>
          <a:xfrm flipH="1">
            <a:off x="8223837" y="4695372"/>
            <a:ext cx="289700" cy="285562"/>
          </a:xfrm>
          <a:prstGeom prst="rightArrow">
            <a:avLst/>
          </a:prstGeom>
          <a:solidFill>
            <a:srgbClr val="D34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D3233E7-02A9-46F7-912F-4EDB3D795D91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作者簡介</a:t>
            </a:r>
          </a:p>
        </p:txBody>
      </p:sp>
    </p:spTree>
    <p:extLst>
      <p:ext uri="{BB962C8B-B14F-4D97-AF65-F5344CB8AC3E}">
        <p14:creationId xmlns:p14="http://schemas.microsoft.com/office/powerpoint/2010/main" val="126457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5723C79A-1DBE-4684-9F6E-98F96DDD21DC}"/>
              </a:ext>
            </a:extLst>
          </p:cNvPr>
          <p:cNvSpPr txBox="1"/>
          <p:nvPr/>
        </p:nvSpPr>
        <p:spPr>
          <a:xfrm>
            <a:off x="749373" y="-7975"/>
            <a:ext cx="2391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3" name="橢圓 12">
            <a:hlinkClick r:id="rId2" action="ppaction://hlinksldjump"/>
            <a:extLst>
              <a:ext uri="{FF2B5EF4-FFF2-40B4-BE49-F238E27FC236}">
                <a16:creationId xmlns:a16="http://schemas.microsoft.com/office/drawing/2014/main" id="{3CCDFC5E-E12B-4E83-BE63-AEDE6AE40DDB}"/>
              </a:ext>
            </a:extLst>
          </p:cNvPr>
          <p:cNvSpPr/>
          <p:nvPr/>
        </p:nvSpPr>
        <p:spPr>
          <a:xfrm>
            <a:off x="301871" y="-145534"/>
            <a:ext cx="1136906" cy="1136906"/>
          </a:xfrm>
          <a:prstGeom prst="ellipse">
            <a:avLst/>
          </a:prstGeom>
          <a:gradFill flip="none" rotWithShape="1">
            <a:gsLst>
              <a:gs pos="2000">
                <a:srgbClr val="FACF7E"/>
              </a:gs>
              <a:gs pos="100000">
                <a:srgbClr val="F4CCB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F0E3B14-9BE9-45F4-922F-27FF8803D693}"/>
              </a:ext>
            </a:extLst>
          </p:cNvPr>
          <p:cNvSpPr txBox="1"/>
          <p:nvPr/>
        </p:nvSpPr>
        <p:spPr>
          <a:xfrm>
            <a:off x="749373" y="-38746"/>
            <a:ext cx="2391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8D30AD1-BF1C-4CF3-B7F4-5B1BC9929E0A}"/>
              </a:ext>
            </a:extLst>
          </p:cNvPr>
          <p:cNvSpPr txBox="1"/>
          <p:nvPr/>
        </p:nvSpPr>
        <p:spPr>
          <a:xfrm>
            <a:off x="3012440" y="1723697"/>
            <a:ext cx="3119120" cy="84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4500" b="1" dirty="0">
                <a:solidFill>
                  <a:srgbClr val="6E563E"/>
                </a:solidFill>
                <a:effectLst>
                  <a:outerShdw blurRad="12700" dist="38100" dir="2700000" algn="tl" rotWithShape="0">
                    <a:srgbClr val="FFF8E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課文分析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CF112D7-D40D-43C9-B87B-652B57510642}"/>
              </a:ext>
            </a:extLst>
          </p:cNvPr>
          <p:cNvSpPr txBox="1"/>
          <p:nvPr/>
        </p:nvSpPr>
        <p:spPr>
          <a:xfrm>
            <a:off x="-1" y="1131538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2106644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1E4BFD1-F8B8-4779-B2BE-C1494BAF541D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A30FCB9-BF4B-4ECF-8E23-66B6E602B0BE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2A7E0DB8-2C16-4D1E-AAD1-3EFED398CDEB}"/>
              </a:ext>
            </a:extLst>
          </p:cNvPr>
          <p:cNvSpPr txBox="1">
            <a:spLocks noChangeArrowheads="1"/>
          </p:cNvSpPr>
          <p:nvPr/>
        </p:nvSpPr>
        <p:spPr>
          <a:xfrm>
            <a:off x="367960" y="180435"/>
            <a:ext cx="4874600" cy="5039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en-US" altLang="zh-TW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放生</a:t>
            </a:r>
            <a:r>
              <a:rPr lang="en-US" altLang="zh-TW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600" b="1" dirty="0">
              <a:solidFill>
                <a:srgbClr val="6E563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C2C8C4BF-2084-4CBC-B494-3ACC004A8EDA}"/>
              </a:ext>
            </a:extLst>
          </p:cNvPr>
          <p:cNvSpPr txBox="1">
            <a:spLocks noChangeArrowheads="1"/>
          </p:cNvSpPr>
          <p:nvPr/>
        </p:nvSpPr>
        <p:spPr>
          <a:xfrm>
            <a:off x="364684" y="809500"/>
            <a:ext cx="8098959" cy="3891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ts val="34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TW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放生．自序</a:t>
            </a:r>
            <a:r>
              <a:rPr lang="en-US" altLang="zh-TW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：「我要為這一代被留在鄉間的老年人做見證。 」</a:t>
            </a:r>
          </a:p>
          <a:p>
            <a:pPr marL="288000" indent="-288000" algn="just">
              <a:lnSpc>
                <a:spcPts val="34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小說中的老人群像，是時代縮影，</a:t>
            </a:r>
            <a:r>
              <a:rPr lang="en-US" altLang="zh-TW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現此時先生</a:t>
            </a:r>
            <a:r>
              <a:rPr lang="en-US" altLang="zh-TW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的現此時，</a:t>
            </a:r>
            <a:r>
              <a:rPr lang="en-US" altLang="zh-TW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打蒼蠅</a:t>
            </a:r>
            <a:r>
              <a:rPr lang="en-US" altLang="zh-TW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的林旺欉，</a:t>
            </a:r>
            <a:r>
              <a:rPr lang="en-US" altLang="zh-TW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死去活來</a:t>
            </a:r>
            <a:r>
              <a:rPr lang="en-US" altLang="zh-TW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的粉娘，以及</a:t>
            </a:r>
            <a:r>
              <a:rPr lang="en-US" altLang="zh-TW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放生</a:t>
            </a:r>
            <a:r>
              <a:rPr lang="en-US" altLang="zh-TW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的金足婆，作家對這些人物的描寫，實際上代表作家觀察視角及思維的轉向，進行傳統與現代、都市與鄉村的反覆辯證。</a:t>
            </a:r>
          </a:p>
          <a:p>
            <a:pPr marL="288000" indent="-288000" algn="just">
              <a:lnSpc>
                <a:spcPts val="34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反映日趨嚴重的老人問題，希望掀起讀者及社會的後續反思，正視老人問題。</a:t>
            </a:r>
          </a:p>
        </p:txBody>
      </p:sp>
      <p:sp>
        <p:nvSpPr>
          <p:cNvPr id="17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D018874D-F3AF-491A-8EE2-BDF354D38E51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2060"/>
              </a:solidFill>
            </a:endParaRPr>
          </a:p>
        </p:txBody>
      </p:sp>
      <p:sp>
        <p:nvSpPr>
          <p:cNvPr id="18" name="箭號: 向右 6">
            <a:hlinkClick r:id="" action="ppaction://noaction"/>
            <a:extLst>
              <a:ext uri="{FF2B5EF4-FFF2-40B4-BE49-F238E27FC236}">
                <a16:creationId xmlns:a16="http://schemas.microsoft.com/office/drawing/2014/main" id="{BAED0C91-C2A9-4416-9041-62D12A2E5A9A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91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81FEA5-3C0B-4A5D-B5A6-D330F490A537}"/>
              </a:ext>
            </a:extLst>
          </p:cNvPr>
          <p:cNvSpPr txBox="1">
            <a:spLocks noChangeArrowheads="1"/>
          </p:cNvSpPr>
          <p:nvPr/>
        </p:nvSpPr>
        <p:spPr>
          <a:xfrm>
            <a:off x="672194" y="164532"/>
            <a:ext cx="8157961" cy="1015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篇名「死去活來」的意思為何？帶有何種情緒？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BF289-109C-45C6-8969-50EF64D8B476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1"/>
            <a:ext cx="462643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DEC6A7-78BC-42BC-A3E2-0DE3AAF42A2C}"/>
              </a:ext>
            </a:extLst>
          </p:cNvPr>
          <p:cNvSpPr txBox="1">
            <a:spLocks noChangeArrowheads="1"/>
          </p:cNvSpPr>
          <p:nvPr/>
        </p:nvSpPr>
        <p:spPr>
          <a:xfrm>
            <a:off x="313846" y="809500"/>
            <a:ext cx="7175526" cy="2425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「死去活來」的意思是：昏死過去又醒來。形容非常痛苦或悲傷。</a:t>
            </a: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CF4ABC3-E866-4A11-BBDD-09F816D91CBB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B17240D-8B6B-4CA5-BDC1-887E066D82C7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B6BA7F77-8765-4AC6-93D8-3F863089E85C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4029019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81FEA5-3C0B-4A5D-B5A6-D330F490A537}"/>
              </a:ext>
            </a:extLst>
          </p:cNvPr>
          <p:cNvSpPr txBox="1">
            <a:spLocks noChangeArrowheads="1"/>
          </p:cNvSpPr>
          <p:nvPr/>
        </p:nvSpPr>
        <p:spPr>
          <a:xfrm>
            <a:off x="672194" y="164532"/>
            <a:ext cx="8227757" cy="1015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26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「家人雖然沒有全數到齊，大大小小四十八個人從各地趕回來了。」作者在此段直言子孫們返鄉的目的。甚至提到他們連年節也未曾返家祭祖。奔回老家也只是為了「即將擁有的那一片山地」。作者為何直言？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BF289-109C-45C6-8969-50EF64D8B476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1"/>
            <a:ext cx="462643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DEC6A7-78BC-42BC-A3E2-0DE3AAF42A2C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828829"/>
            <a:ext cx="8586106" cy="13668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子孫不在意活著的老祖母，卻為了老祖母過世才要返鄉，而實際也只是為了自己即將擁有的那片山地。</a:t>
            </a:r>
          </a:p>
          <a:p>
            <a:pPr marL="288000" indent="-288000" algn="just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作者提到「工商社會的現代人」，漠視倫理、親情，只在意金錢、財產。但作者未加入自己的評述，只以事實呈現的形式摹寫，其原因在於：這樣的情況，可能是現代社會的真實寫照。</a:t>
            </a: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6C1EBCB-F063-42A3-807B-D111BECD537A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0AB9A77-25EE-4694-B342-1ED98204EEE5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10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EDC8A3A4-DBA0-46C9-B17C-262CFF5324EF}"/>
              </a:ext>
            </a:extLst>
          </p:cNvPr>
          <p:cNvSpPr/>
          <p:nvPr/>
        </p:nvSpPr>
        <p:spPr>
          <a:xfrm>
            <a:off x="7030942" y="4652918"/>
            <a:ext cx="289700" cy="285562"/>
          </a:xfrm>
          <a:prstGeom prst="rightArrow">
            <a:avLst/>
          </a:prstGeom>
          <a:solidFill>
            <a:srgbClr val="E5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extLst>
              <a:ext uri="{FF2B5EF4-FFF2-40B4-BE49-F238E27FC236}">
                <a16:creationId xmlns:a16="http://schemas.microsoft.com/office/drawing/2014/main" id="{B716131B-746A-4D80-BC41-C2E0CAFC1A71}"/>
              </a:ext>
            </a:extLst>
          </p:cNvPr>
          <p:cNvSpPr/>
          <p:nvPr/>
        </p:nvSpPr>
        <p:spPr>
          <a:xfrm flipH="1">
            <a:off x="6623589" y="4652918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6BA7F77-8765-4AC6-93D8-3F863089E85C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1945251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81FEA5-3C0B-4A5D-B5A6-D330F490A537}"/>
              </a:ext>
            </a:extLst>
          </p:cNvPr>
          <p:cNvSpPr txBox="1">
            <a:spLocks noChangeArrowheads="1"/>
          </p:cNvSpPr>
          <p:nvPr/>
        </p:nvSpPr>
        <p:spPr>
          <a:xfrm>
            <a:off x="672194" y="164532"/>
            <a:ext cx="8227757" cy="1015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2600" b="1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「家人雖然沒有全數到齊，大大小小四十八個人從各地趕回來了。」作者在此段直言子孫們返鄉的目的。甚至提到他們連年節也未曾返家祭祖。奔回老家也只是為了「即將擁有的那一片山地」。作者為何直言？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BF289-109C-45C6-8969-50EF64D8B476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1"/>
            <a:ext cx="462643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DEC6A7-78BC-42BC-A3E2-0DE3AAF42A2C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828829"/>
            <a:ext cx="8586106" cy="13668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忙於工作、生活的現代人，與遠在家鄉，生活習慣迥異的老年人，二者逐漸拉深拉遠的代溝，並非一人一事，而是時代造成的整體樣貌。</a:t>
            </a: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6C1EBCB-F063-42A3-807B-D111BECD537A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10AB9A77-25EE-4694-B342-1ED98204EEE5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10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EAF34464-FB8E-464C-8801-02554EB9D537}"/>
              </a:ext>
            </a:extLst>
          </p:cNvPr>
          <p:cNvSpPr/>
          <p:nvPr/>
        </p:nvSpPr>
        <p:spPr>
          <a:xfrm>
            <a:off x="7030942" y="4652918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F55EE514-5087-4F0F-8ED4-BB819AABFC4B}"/>
              </a:ext>
            </a:extLst>
          </p:cNvPr>
          <p:cNvSpPr/>
          <p:nvPr/>
        </p:nvSpPr>
        <p:spPr>
          <a:xfrm flipH="1">
            <a:off x="6623589" y="4652918"/>
            <a:ext cx="289700" cy="285562"/>
          </a:xfrm>
          <a:prstGeom prst="rightArrow">
            <a:avLst/>
          </a:prstGeom>
          <a:solidFill>
            <a:srgbClr val="E5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6BA7F77-8765-4AC6-93D8-3F863089E85C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600153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>
            <a:extLst>
              <a:ext uri="{FF2B5EF4-FFF2-40B4-BE49-F238E27FC236}">
                <a16:creationId xmlns:a16="http://schemas.microsoft.com/office/drawing/2014/main" id="{A697AB51-6CC2-403A-A0BD-ACF61A37ED57}"/>
              </a:ext>
            </a:extLst>
          </p:cNvPr>
          <p:cNvSpPr txBox="1"/>
          <p:nvPr/>
        </p:nvSpPr>
        <p:spPr>
          <a:xfrm>
            <a:off x="1081463" y="780115"/>
            <a:ext cx="997196" cy="16437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4400" b="1" dirty="0">
                <a:solidFill>
                  <a:srgbClr val="3C423F"/>
                </a:solidFill>
                <a:effectLst>
                  <a:outerShdw blurRad="12700"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目次</a:t>
            </a:r>
          </a:p>
        </p:txBody>
      </p:sp>
      <p:sp>
        <p:nvSpPr>
          <p:cNvPr id="40" name="橢圓 39">
            <a:hlinkClick r:id="" action="ppaction://noaction"/>
            <a:extLst>
              <a:ext uri="{FF2B5EF4-FFF2-40B4-BE49-F238E27FC236}">
                <a16:creationId xmlns:a16="http://schemas.microsoft.com/office/drawing/2014/main" id="{1BEBCD02-2E59-49DB-A72D-C5A37BF421B2}"/>
              </a:ext>
            </a:extLst>
          </p:cNvPr>
          <p:cNvSpPr/>
          <p:nvPr/>
        </p:nvSpPr>
        <p:spPr>
          <a:xfrm>
            <a:off x="2955681" y="2744712"/>
            <a:ext cx="507276" cy="507276"/>
          </a:xfrm>
          <a:prstGeom prst="ellipse">
            <a:avLst/>
          </a:prstGeom>
          <a:gradFill flip="none" rotWithShape="1">
            <a:gsLst>
              <a:gs pos="2000">
                <a:srgbClr val="FACF7E"/>
              </a:gs>
              <a:gs pos="100000">
                <a:srgbClr val="F4CCB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>
            <a:hlinkClick r:id="rId3" action="ppaction://hlinksldjump"/>
            <a:extLst>
              <a:ext uri="{FF2B5EF4-FFF2-40B4-BE49-F238E27FC236}">
                <a16:creationId xmlns:a16="http://schemas.microsoft.com/office/drawing/2014/main" id="{45D8181A-C3CD-49DE-92DA-D49D9FA8092A}"/>
              </a:ext>
            </a:extLst>
          </p:cNvPr>
          <p:cNvSpPr txBox="1"/>
          <p:nvPr/>
        </p:nvSpPr>
        <p:spPr>
          <a:xfrm>
            <a:off x="3610152" y="2649889"/>
            <a:ext cx="2046640" cy="69692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3F3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600" b="1" dirty="0">
                <a:solidFill>
                  <a:srgbClr val="6A5542"/>
                </a:solidFill>
                <a:effectLst>
                  <a:outerShdw blurRad="12700" dist="38100" dir="2700000" algn="tl" rotWithShape="0">
                    <a:srgbClr val="FCF3E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</a:p>
        </p:txBody>
      </p:sp>
      <p:sp>
        <p:nvSpPr>
          <p:cNvPr id="42" name="文字方塊 41">
            <a:hlinkClick r:id="" action="ppaction://noaction"/>
            <a:extLst>
              <a:ext uri="{FF2B5EF4-FFF2-40B4-BE49-F238E27FC236}">
                <a16:creationId xmlns:a16="http://schemas.microsoft.com/office/drawing/2014/main" id="{A5D8A45F-2010-4103-A7A6-F64A6819C728}"/>
              </a:ext>
            </a:extLst>
          </p:cNvPr>
          <p:cNvSpPr txBox="1"/>
          <p:nvPr/>
        </p:nvSpPr>
        <p:spPr>
          <a:xfrm>
            <a:off x="3089760" y="2782906"/>
            <a:ext cx="23911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FFFA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43" name="橢圓 42">
            <a:hlinkClick r:id="rId4" action="ppaction://hlinksldjump"/>
            <a:extLst>
              <a:ext uri="{FF2B5EF4-FFF2-40B4-BE49-F238E27FC236}">
                <a16:creationId xmlns:a16="http://schemas.microsoft.com/office/drawing/2014/main" id="{86F3708C-8746-4B31-90F1-C376BE4B1233}"/>
              </a:ext>
            </a:extLst>
          </p:cNvPr>
          <p:cNvSpPr/>
          <p:nvPr/>
        </p:nvSpPr>
        <p:spPr>
          <a:xfrm>
            <a:off x="2955681" y="874938"/>
            <a:ext cx="507276" cy="507276"/>
          </a:xfrm>
          <a:prstGeom prst="ellipse">
            <a:avLst/>
          </a:prstGeom>
          <a:gradFill flip="none" rotWithShape="1">
            <a:gsLst>
              <a:gs pos="2000">
                <a:srgbClr val="FACF7E"/>
              </a:gs>
              <a:gs pos="100000">
                <a:srgbClr val="F4CCB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hlinkClick r:id="rId4" action="ppaction://hlinksldjump"/>
            <a:extLst>
              <a:ext uri="{FF2B5EF4-FFF2-40B4-BE49-F238E27FC236}">
                <a16:creationId xmlns:a16="http://schemas.microsoft.com/office/drawing/2014/main" id="{D9C8B9FA-A231-4069-BEED-27BF1E8FE69D}"/>
              </a:ext>
            </a:extLst>
          </p:cNvPr>
          <p:cNvSpPr txBox="1"/>
          <p:nvPr/>
        </p:nvSpPr>
        <p:spPr>
          <a:xfrm>
            <a:off x="3610154" y="780115"/>
            <a:ext cx="2046640" cy="69692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3F3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600" b="1" dirty="0">
                <a:solidFill>
                  <a:srgbClr val="6A5542"/>
                </a:solidFill>
                <a:effectLst>
                  <a:outerShdw blurRad="12700" dist="38100" dir="2700000" algn="tl" rotWithShape="0">
                    <a:srgbClr val="FCF3E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作者簡介</a:t>
            </a:r>
          </a:p>
        </p:txBody>
      </p:sp>
      <p:sp>
        <p:nvSpPr>
          <p:cNvPr id="45" name="文字方塊 44">
            <a:hlinkClick r:id="rId4" action="ppaction://hlinksldjump"/>
            <a:extLst>
              <a:ext uri="{FF2B5EF4-FFF2-40B4-BE49-F238E27FC236}">
                <a16:creationId xmlns:a16="http://schemas.microsoft.com/office/drawing/2014/main" id="{D9AEF1AD-45F1-4FBF-A577-74C2AAE9D192}"/>
              </a:ext>
            </a:extLst>
          </p:cNvPr>
          <p:cNvSpPr txBox="1"/>
          <p:nvPr/>
        </p:nvSpPr>
        <p:spPr>
          <a:xfrm>
            <a:off x="3089760" y="913132"/>
            <a:ext cx="23911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FFFA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46" name="橢圓 45">
            <a:hlinkClick r:id="" action="ppaction://noaction"/>
            <a:extLst>
              <a:ext uri="{FF2B5EF4-FFF2-40B4-BE49-F238E27FC236}">
                <a16:creationId xmlns:a16="http://schemas.microsoft.com/office/drawing/2014/main" id="{DC6B55D1-A67B-46A3-956C-6B1B9ABB8DAA}"/>
              </a:ext>
            </a:extLst>
          </p:cNvPr>
          <p:cNvSpPr/>
          <p:nvPr/>
        </p:nvSpPr>
        <p:spPr>
          <a:xfrm>
            <a:off x="2955681" y="3679600"/>
            <a:ext cx="507276" cy="507276"/>
          </a:xfrm>
          <a:prstGeom prst="ellipse">
            <a:avLst/>
          </a:prstGeom>
          <a:gradFill flip="none" rotWithShape="1">
            <a:gsLst>
              <a:gs pos="2000">
                <a:srgbClr val="FACF7E"/>
              </a:gs>
              <a:gs pos="100000">
                <a:srgbClr val="F4CCB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>
            <a:hlinkClick r:id="rId5" action="ppaction://hlinksldjump"/>
            <a:extLst>
              <a:ext uri="{FF2B5EF4-FFF2-40B4-BE49-F238E27FC236}">
                <a16:creationId xmlns:a16="http://schemas.microsoft.com/office/drawing/2014/main" id="{2BFDC5D4-C2A3-4B42-B7AC-8B419BDC44E4}"/>
              </a:ext>
            </a:extLst>
          </p:cNvPr>
          <p:cNvSpPr txBox="1"/>
          <p:nvPr/>
        </p:nvSpPr>
        <p:spPr>
          <a:xfrm>
            <a:off x="3597037" y="3584777"/>
            <a:ext cx="2059756" cy="69692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3F3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600" b="1" dirty="0">
                <a:solidFill>
                  <a:srgbClr val="6A5542"/>
                </a:solidFill>
                <a:effectLst>
                  <a:outerShdw blurRad="12700" dist="38100" dir="2700000" algn="tl" rotWithShape="0">
                    <a:srgbClr val="FCF3E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題目索引</a:t>
            </a:r>
          </a:p>
        </p:txBody>
      </p:sp>
      <p:sp>
        <p:nvSpPr>
          <p:cNvPr id="48" name="文字方塊 47">
            <a:hlinkClick r:id="" action="ppaction://noaction"/>
            <a:extLst>
              <a:ext uri="{FF2B5EF4-FFF2-40B4-BE49-F238E27FC236}">
                <a16:creationId xmlns:a16="http://schemas.microsoft.com/office/drawing/2014/main" id="{C4CF86B5-50E4-42C5-B9FF-F1FF62E7A72C}"/>
              </a:ext>
            </a:extLst>
          </p:cNvPr>
          <p:cNvSpPr txBox="1"/>
          <p:nvPr/>
        </p:nvSpPr>
        <p:spPr>
          <a:xfrm>
            <a:off x="3089760" y="3717794"/>
            <a:ext cx="23911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FFFA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</a:p>
        </p:txBody>
      </p:sp>
      <p:sp>
        <p:nvSpPr>
          <p:cNvPr id="49" name="橢圓 48">
            <a:hlinkClick r:id="rId6" action="ppaction://hlinksldjump"/>
            <a:extLst>
              <a:ext uri="{FF2B5EF4-FFF2-40B4-BE49-F238E27FC236}">
                <a16:creationId xmlns:a16="http://schemas.microsoft.com/office/drawing/2014/main" id="{154C2B1D-6DFD-4837-ACE2-5AB11A68C9E0}"/>
              </a:ext>
            </a:extLst>
          </p:cNvPr>
          <p:cNvSpPr/>
          <p:nvPr/>
        </p:nvSpPr>
        <p:spPr>
          <a:xfrm>
            <a:off x="2955681" y="1809825"/>
            <a:ext cx="507276" cy="507276"/>
          </a:xfrm>
          <a:prstGeom prst="ellipse">
            <a:avLst/>
          </a:prstGeom>
          <a:gradFill flip="none" rotWithShape="1">
            <a:gsLst>
              <a:gs pos="2000">
                <a:srgbClr val="FACF7E"/>
              </a:gs>
              <a:gs pos="100000">
                <a:srgbClr val="F4CCB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hlinkClick r:id="rId7" action="ppaction://hlinksldjump"/>
            <a:extLst>
              <a:ext uri="{FF2B5EF4-FFF2-40B4-BE49-F238E27FC236}">
                <a16:creationId xmlns:a16="http://schemas.microsoft.com/office/drawing/2014/main" id="{2CCF7F2A-75D5-4E57-A212-D2895E3A0DBD}"/>
              </a:ext>
            </a:extLst>
          </p:cNvPr>
          <p:cNvSpPr txBox="1"/>
          <p:nvPr/>
        </p:nvSpPr>
        <p:spPr>
          <a:xfrm>
            <a:off x="3610153" y="1715002"/>
            <a:ext cx="2046641" cy="69692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3F3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600" b="1" dirty="0">
                <a:solidFill>
                  <a:srgbClr val="6A5542"/>
                </a:solidFill>
                <a:effectLst>
                  <a:outerShdw blurRad="12700" dist="38100" dir="2700000" algn="tl" rotWithShape="0">
                    <a:srgbClr val="FCF3E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課文分析</a:t>
            </a:r>
          </a:p>
        </p:txBody>
      </p:sp>
      <p:sp>
        <p:nvSpPr>
          <p:cNvPr id="51" name="文字方塊 50">
            <a:hlinkClick r:id="rId6" action="ppaction://hlinksldjump"/>
            <a:extLst>
              <a:ext uri="{FF2B5EF4-FFF2-40B4-BE49-F238E27FC236}">
                <a16:creationId xmlns:a16="http://schemas.microsoft.com/office/drawing/2014/main" id="{CB974EF9-A721-4B69-BF17-D97718AB6402}"/>
              </a:ext>
            </a:extLst>
          </p:cNvPr>
          <p:cNvSpPr txBox="1"/>
          <p:nvPr/>
        </p:nvSpPr>
        <p:spPr>
          <a:xfrm>
            <a:off x="3089760" y="1848019"/>
            <a:ext cx="23911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FFFAE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3CF7CB2-DAED-49A8-8859-ABB9060E3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023" y="2696113"/>
            <a:ext cx="1661369" cy="19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26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81FEA5-3C0B-4A5D-B5A6-D330F490A537}"/>
              </a:ext>
            </a:extLst>
          </p:cNvPr>
          <p:cNvSpPr txBox="1">
            <a:spLocks noChangeArrowheads="1"/>
          </p:cNvSpPr>
          <p:nvPr/>
        </p:nvSpPr>
        <p:spPr>
          <a:xfrm>
            <a:off x="672194" y="164532"/>
            <a:ext cx="8157961" cy="1015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作者一一描寫回來奔喪的晚輩們的狀態有何不同，藉此想呈現何種樣態？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BF289-109C-45C6-8969-50EF64D8B476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1"/>
            <a:ext cx="462643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AFC913C-75C0-4C25-A0E6-A4AAF525823F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9004DF7-CD11-41E6-8DDC-7668AB2F93FA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graphicFrame>
        <p:nvGraphicFramePr>
          <p:cNvPr id="27" name="表格 6">
            <a:extLst>
              <a:ext uri="{FF2B5EF4-FFF2-40B4-BE49-F238E27FC236}">
                <a16:creationId xmlns:a16="http://schemas.microsoft.com/office/drawing/2014/main" id="{BDE80941-666E-4886-BC58-DC0960ED9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217570"/>
              </p:ext>
            </p:extLst>
          </p:nvPr>
        </p:nvGraphicFramePr>
        <p:xfrm>
          <a:off x="398564" y="1129585"/>
          <a:ext cx="8614807" cy="330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007">
                  <a:extLst>
                    <a:ext uri="{9D8B030D-6E8A-4147-A177-3AD203B41FA5}">
                      <a16:colId xmlns:a16="http://schemas.microsoft.com/office/drawing/2014/main" val="1166278699"/>
                    </a:ext>
                  </a:extLst>
                </a:gridCol>
                <a:gridCol w="1736272">
                  <a:extLst>
                    <a:ext uri="{9D8B030D-6E8A-4147-A177-3AD203B41FA5}">
                      <a16:colId xmlns:a16="http://schemas.microsoft.com/office/drawing/2014/main" val="3240478676"/>
                    </a:ext>
                  </a:extLst>
                </a:gridCol>
                <a:gridCol w="4664528">
                  <a:extLst>
                    <a:ext uri="{9D8B030D-6E8A-4147-A177-3AD203B41FA5}">
                      <a16:colId xmlns:a16="http://schemas.microsoft.com/office/drawing/2014/main" val="153969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粉娘的親人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3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狀態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93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樣態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93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5046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炎坤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同住的兒子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755369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嫁出的女兒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2282"/>
                  </a:ext>
                </a:extLst>
              </a:tr>
            </a:tbl>
          </a:graphicData>
        </a:graphic>
      </p:graphicFrame>
      <p:sp>
        <p:nvSpPr>
          <p:cNvPr id="28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2BC4CDA7-9855-4371-8FA1-EE221D761044}"/>
              </a:ext>
            </a:extLst>
          </p:cNvPr>
          <p:cNvSpPr/>
          <p:nvPr/>
        </p:nvSpPr>
        <p:spPr>
          <a:xfrm>
            <a:off x="7030942" y="4652918"/>
            <a:ext cx="289700" cy="285562"/>
          </a:xfrm>
          <a:prstGeom prst="rightArrow">
            <a:avLst/>
          </a:prstGeom>
          <a:solidFill>
            <a:srgbClr val="E5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箭號: 向右 6">
            <a:extLst>
              <a:ext uri="{FF2B5EF4-FFF2-40B4-BE49-F238E27FC236}">
                <a16:creationId xmlns:a16="http://schemas.microsoft.com/office/drawing/2014/main" id="{C8C560FF-A17F-4BE1-A631-A6DE5B95BBDB}"/>
              </a:ext>
            </a:extLst>
          </p:cNvPr>
          <p:cNvSpPr/>
          <p:nvPr/>
        </p:nvSpPr>
        <p:spPr>
          <a:xfrm flipH="1">
            <a:off x="6623589" y="4652918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F9466BB-0E4A-4E2F-A44C-07AB4A1E916A}"/>
              </a:ext>
            </a:extLst>
          </p:cNvPr>
          <p:cNvSpPr txBox="1">
            <a:spLocks noChangeArrowheads="1"/>
          </p:cNvSpPr>
          <p:nvPr/>
        </p:nvSpPr>
        <p:spPr>
          <a:xfrm>
            <a:off x="2623457" y="1982422"/>
            <a:ext cx="1741715" cy="5729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顯得悲傷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25D1B92-178A-4774-BAF2-50C7EDD2F0A1}"/>
              </a:ext>
            </a:extLst>
          </p:cNvPr>
          <p:cNvSpPr txBox="1">
            <a:spLocks noChangeArrowheads="1"/>
          </p:cNvSpPr>
          <p:nvPr/>
        </p:nvSpPr>
        <p:spPr>
          <a:xfrm>
            <a:off x="2623456" y="3399867"/>
            <a:ext cx="1741715" cy="5729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顯得悲傷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63B119D-5729-4A46-B4D6-16128A63768B}"/>
              </a:ext>
            </a:extLst>
          </p:cNvPr>
          <p:cNvSpPr txBox="1">
            <a:spLocks noChangeArrowheads="1"/>
          </p:cNvSpPr>
          <p:nvPr/>
        </p:nvSpPr>
        <p:spPr>
          <a:xfrm>
            <a:off x="4365171" y="1737061"/>
            <a:ext cx="4464984" cy="10637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炎坤與母親同住，情感深厚，因此感到憂傷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5B734F3-14C4-4435-9C28-22F0054CECA7}"/>
              </a:ext>
            </a:extLst>
          </p:cNvPr>
          <p:cNvSpPr txBox="1">
            <a:spLocks noChangeArrowheads="1"/>
          </p:cNvSpPr>
          <p:nvPr/>
        </p:nvSpPr>
        <p:spPr>
          <a:xfrm>
            <a:off x="4365170" y="3154506"/>
            <a:ext cx="4533901" cy="10637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嫁出的女兒對母家、母親的依戀，因此感到憂傷</a:t>
            </a:r>
          </a:p>
        </p:txBody>
      </p:sp>
      <p:sp>
        <p:nvSpPr>
          <p:cNvPr id="14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B6BA7F77-8765-4AC6-93D8-3F863089E85C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3297279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81FEA5-3C0B-4A5D-B5A6-D330F490A537}"/>
              </a:ext>
            </a:extLst>
          </p:cNvPr>
          <p:cNvSpPr txBox="1">
            <a:spLocks noChangeArrowheads="1"/>
          </p:cNvSpPr>
          <p:nvPr/>
        </p:nvSpPr>
        <p:spPr>
          <a:xfrm>
            <a:off x="672194" y="164532"/>
            <a:ext cx="8157961" cy="1015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作者一一描寫回來奔喪的晚輩們的狀態有何不同，藉此想呈現何種樣態？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BF289-109C-45C6-8969-50EF64D8B476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1"/>
            <a:ext cx="462643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AFC913C-75C0-4C25-A0E6-A4AAF525823F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9004DF7-CD11-41E6-8DDC-7668AB2F93FA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graphicFrame>
        <p:nvGraphicFramePr>
          <p:cNvPr id="27" name="表格 6">
            <a:extLst>
              <a:ext uri="{FF2B5EF4-FFF2-40B4-BE49-F238E27FC236}">
                <a16:creationId xmlns:a16="http://schemas.microsoft.com/office/drawing/2014/main" id="{BDE80941-666E-4886-BC58-DC0960ED9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481663"/>
              </p:ext>
            </p:extLst>
          </p:nvPr>
        </p:nvGraphicFramePr>
        <p:xfrm>
          <a:off x="398564" y="1129585"/>
          <a:ext cx="8614807" cy="3810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9850">
                  <a:extLst>
                    <a:ext uri="{9D8B030D-6E8A-4147-A177-3AD203B41FA5}">
                      <a16:colId xmlns:a16="http://schemas.microsoft.com/office/drawing/2014/main" val="1166278699"/>
                    </a:ext>
                  </a:extLst>
                </a:gridCol>
                <a:gridCol w="2258786">
                  <a:extLst>
                    <a:ext uri="{9D8B030D-6E8A-4147-A177-3AD203B41FA5}">
                      <a16:colId xmlns:a16="http://schemas.microsoft.com/office/drawing/2014/main" val="3240478676"/>
                    </a:ext>
                  </a:extLst>
                </a:gridCol>
                <a:gridCol w="4746171">
                  <a:extLst>
                    <a:ext uri="{9D8B030D-6E8A-4147-A177-3AD203B41FA5}">
                      <a16:colId xmlns:a16="http://schemas.microsoft.com/office/drawing/2014/main" val="153969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粉娘的親人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3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狀態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93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樣態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93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5046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外地的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兒、孫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755369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一時回不來的親人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228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99172"/>
                  </a:ext>
                </a:extLst>
              </a:tr>
            </a:tbl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id="{1F9466BB-0E4A-4E2F-A44C-07AB4A1E916A}"/>
              </a:ext>
            </a:extLst>
          </p:cNvPr>
          <p:cNvSpPr txBox="1">
            <a:spLocks noChangeArrowheads="1"/>
          </p:cNvSpPr>
          <p:nvPr/>
        </p:nvSpPr>
        <p:spPr>
          <a:xfrm>
            <a:off x="2016224" y="1599611"/>
            <a:ext cx="2247900" cy="5729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00"/>
              </a:lnSpc>
              <a:spcBef>
                <a:spcPts val="0"/>
              </a:spcBef>
              <a:buClr>
                <a:srgbClr val="FF0000"/>
              </a:buClr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聚在外頭的樟樹下聊天，年輕的走到竹圍外看風景拍照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25D1B92-178A-4774-BAF2-50C7EDD2F0A1}"/>
              </a:ext>
            </a:extLst>
          </p:cNvPr>
          <p:cNvSpPr txBox="1">
            <a:spLocks noChangeArrowheads="1"/>
          </p:cNvSpPr>
          <p:nvPr/>
        </p:nvSpPr>
        <p:spPr>
          <a:xfrm>
            <a:off x="2016224" y="3017958"/>
            <a:ext cx="2247900" cy="5729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 defTabSz="685800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None/>
              <a:defRPr sz="28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/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/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zh-TW" altLang="en-US" dirty="0"/>
              <a:t>用越洋電話聯絡了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63B119D-5729-4A46-B4D6-16128A63768B}"/>
              </a:ext>
            </a:extLst>
          </p:cNvPr>
          <p:cNvSpPr txBox="1">
            <a:spLocks noChangeArrowheads="1"/>
          </p:cNvSpPr>
          <p:nvPr/>
        </p:nvSpPr>
        <p:spPr>
          <a:xfrm>
            <a:off x="4278082" y="1640743"/>
            <a:ext cx="4464984" cy="10637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外地的兒子與母親不同住，本就疏遠了，因此較無感傷之情。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5B734F3-14C4-4435-9C28-22F0054CECA7}"/>
              </a:ext>
            </a:extLst>
          </p:cNvPr>
          <p:cNvSpPr txBox="1">
            <a:spLocks noChangeArrowheads="1"/>
          </p:cNvSpPr>
          <p:nvPr/>
        </p:nvSpPr>
        <p:spPr>
          <a:xfrm>
            <a:off x="4278082" y="3017958"/>
            <a:ext cx="4533901" cy="10637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 defTabSz="685800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None/>
              <a:defRPr sz="28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/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/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zh-TW" altLang="en-US" dirty="0"/>
              <a:t>國外的只有被通知，並沒有表示態度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E9F4DE9-9C49-466F-B8D8-CFF21EC5E38D}"/>
              </a:ext>
            </a:extLst>
          </p:cNvPr>
          <p:cNvSpPr txBox="1">
            <a:spLocks noChangeArrowheads="1"/>
          </p:cNvSpPr>
          <p:nvPr/>
        </p:nvSpPr>
        <p:spPr>
          <a:xfrm>
            <a:off x="2048883" y="4210389"/>
            <a:ext cx="2247900" cy="5729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 defTabSz="685800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None/>
              <a:defRPr sz="28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/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/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pPr algn="ctr"/>
            <a:r>
              <a:rPr lang="zh-TW" altLang="en-US" dirty="0"/>
              <a:t>Ｘ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466CA7F-57E8-4BE0-83AF-A245DC7BBDA9}"/>
              </a:ext>
            </a:extLst>
          </p:cNvPr>
          <p:cNvSpPr txBox="1">
            <a:spLocks noChangeArrowheads="1"/>
          </p:cNvSpPr>
          <p:nvPr/>
        </p:nvSpPr>
        <p:spPr>
          <a:xfrm>
            <a:off x="4278082" y="4010753"/>
            <a:ext cx="4533901" cy="10637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 defTabSz="685800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None/>
              <a:defRPr sz="28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/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/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zh-TW" altLang="en-US" dirty="0"/>
              <a:t>曾孫幼小，又不識曾祖母，無法表示態度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8C0096B-500F-4713-823D-13F4DAD04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2958" y="4342057"/>
            <a:ext cx="867506" cy="801442"/>
          </a:xfrm>
          <a:prstGeom prst="rect">
            <a:avLst/>
          </a:prstGeom>
        </p:spPr>
      </p:pic>
      <p:sp>
        <p:nvSpPr>
          <p:cNvPr id="28" name="箭號: 向右 5">
            <a:extLst>
              <a:ext uri="{FF2B5EF4-FFF2-40B4-BE49-F238E27FC236}">
                <a16:creationId xmlns:a16="http://schemas.microsoft.com/office/drawing/2014/main" id="{2BC4CDA7-9855-4371-8FA1-EE221D761044}"/>
              </a:ext>
            </a:extLst>
          </p:cNvPr>
          <p:cNvSpPr/>
          <p:nvPr/>
        </p:nvSpPr>
        <p:spPr>
          <a:xfrm>
            <a:off x="7030942" y="4652918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箭號: 向右 6">
            <a:hlinkClick r:id="rId5" action="ppaction://hlinksldjump"/>
            <a:extLst>
              <a:ext uri="{FF2B5EF4-FFF2-40B4-BE49-F238E27FC236}">
                <a16:creationId xmlns:a16="http://schemas.microsoft.com/office/drawing/2014/main" id="{C8C560FF-A17F-4BE1-A631-A6DE5B95BBDB}"/>
              </a:ext>
            </a:extLst>
          </p:cNvPr>
          <p:cNvSpPr/>
          <p:nvPr/>
        </p:nvSpPr>
        <p:spPr>
          <a:xfrm flipH="1">
            <a:off x="6623589" y="4652918"/>
            <a:ext cx="289700" cy="285562"/>
          </a:xfrm>
          <a:prstGeom prst="rightArrow">
            <a:avLst/>
          </a:prstGeom>
          <a:solidFill>
            <a:srgbClr val="E56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B6BA7F77-8765-4AC6-93D8-3F863089E85C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767413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81FEA5-3C0B-4A5D-B5A6-D330F490A537}"/>
              </a:ext>
            </a:extLst>
          </p:cNvPr>
          <p:cNvSpPr txBox="1">
            <a:spLocks noChangeArrowheads="1"/>
          </p:cNvSpPr>
          <p:nvPr/>
        </p:nvSpPr>
        <p:spPr>
          <a:xfrm>
            <a:off x="672194" y="164532"/>
            <a:ext cx="8157960" cy="1015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當死而復生的粉娘問圍在身邊的子孫「呷飽未」時，子孫為什麼會感到莫名的好笑？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BF289-109C-45C6-8969-50EF64D8B476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1"/>
            <a:ext cx="462643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DEC6A7-78BC-42BC-A3E2-0DE3AAF42A2C}"/>
              </a:ext>
            </a:extLst>
          </p:cNvPr>
          <p:cNvSpPr txBox="1">
            <a:spLocks noChangeArrowheads="1"/>
          </p:cNvSpPr>
          <p:nvPr/>
        </p:nvSpPr>
        <p:spPr>
          <a:xfrm>
            <a:off x="313846" y="1179802"/>
            <a:ext cx="8704968" cy="2425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600"/>
              </a:lnSpc>
              <a:spcBef>
                <a:spcPts val="600"/>
              </a:spcBef>
              <a:buClr>
                <a:srgbClr val="FF0000"/>
              </a:buClr>
            </a:pP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當死而復生的粉娘，問大家呷飽沒時，如果是熟稔的親人，應該是欣喜才對。會覺得「莫名的好笑」，應該都是因為生疏，所以感到尷尬。</a:t>
            </a: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A24D38BD-D5B8-444F-B78A-8841A8F93453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5DAA419-5BB9-4B39-9400-ECE0CC037F3D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DB85DD6-F7C5-4EA5-AB4C-D4BD414E2D16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3267009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81FEA5-3C0B-4A5D-B5A6-D330F490A537}"/>
              </a:ext>
            </a:extLst>
          </p:cNvPr>
          <p:cNvSpPr txBox="1">
            <a:spLocks noChangeArrowheads="1"/>
          </p:cNvSpPr>
          <p:nvPr/>
        </p:nvSpPr>
        <p:spPr>
          <a:xfrm>
            <a:off x="672193" y="164532"/>
            <a:ext cx="8341177" cy="1015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600" b="1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「么兒當場考她認人</a:t>
            </a:r>
            <a:r>
              <a:rPr lang="en-US" altLang="zh-TW" sz="2600" b="1" spc="-7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600" b="1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但是有一半以上的人，儘管旁人提示她，說不上來就是說不上」看似尋常的測試，作者呈現出了現代社會中何種家庭關係</a:t>
            </a:r>
            <a:r>
              <a:rPr lang="en-US" altLang="zh-TW" sz="2600" b="1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600" b="1" spc="-7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BF289-109C-45C6-8969-50EF64D8B476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1"/>
            <a:ext cx="462643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564125A1-3C31-47D0-A87D-14B6B15482ED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B22C984-8672-484A-95EA-A926CEDCE239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D9156F3-8780-443F-8EB0-B95C4035BA68}"/>
              </a:ext>
            </a:extLst>
          </p:cNvPr>
          <p:cNvSpPr txBox="1">
            <a:spLocks noChangeArrowheads="1"/>
          </p:cNvSpPr>
          <p:nvPr/>
        </p:nvSpPr>
        <p:spPr>
          <a:xfrm>
            <a:off x="313846" y="1459110"/>
            <a:ext cx="8704968" cy="2425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粉娘能叫出名字、說出輩分的，只有一半，足見從孫子以後，與祖母粉娘的關係便已疏遠。</a:t>
            </a:r>
          </a:p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更遑論第四代的曾孫，粉娘視為陌生人。二者連語言都無法共通。</a:t>
            </a: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DB85DD6-F7C5-4EA5-AB4C-D4BD414E2D16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3266785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81FEA5-3C0B-4A5D-B5A6-D330F490A537}"/>
              </a:ext>
            </a:extLst>
          </p:cNvPr>
          <p:cNvSpPr txBox="1">
            <a:spLocks noChangeArrowheads="1"/>
          </p:cNvSpPr>
          <p:nvPr/>
        </p:nvSpPr>
        <p:spPr>
          <a:xfrm>
            <a:off x="672194" y="164532"/>
            <a:ext cx="8264977" cy="1015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「總而言之，她怪自己生太多，怪自己老了，記性不好。」在這段情節中，作者要表達的是什麼？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BF289-109C-45C6-8969-50EF64D8B476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1"/>
            <a:ext cx="462643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32F2F806-3B51-4AC5-A8EE-3E5CC4877FF5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380289F-3EE3-492C-A43E-ADB41CF887AE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CE39A6B4-8E85-4AD5-8DFB-997657F29594}"/>
              </a:ext>
            </a:extLst>
          </p:cNvPr>
          <p:cNvSpPr txBox="1">
            <a:spLocks noChangeArrowheads="1"/>
          </p:cNvSpPr>
          <p:nvPr/>
        </p:nvSpPr>
        <p:spPr>
          <a:xfrm>
            <a:off x="313846" y="1179802"/>
            <a:ext cx="8356625" cy="2425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粉娘認不得自己的子孫，聽不懂曾孫輩的國語，或許可歸因於其年老健忘、語言隔閡，但根本原因應是彼此缺少互動，親族關係疏離。</a:t>
            </a: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7DB85DD6-F7C5-4EA5-AB4C-D4BD414E2D16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1984071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81FEA5-3C0B-4A5D-B5A6-D330F490A537}"/>
              </a:ext>
            </a:extLst>
          </p:cNvPr>
          <p:cNvSpPr txBox="1">
            <a:spLocks noChangeArrowheads="1"/>
          </p:cNvSpPr>
          <p:nvPr/>
        </p:nvSpPr>
        <p:spPr>
          <a:xfrm>
            <a:off x="672194" y="164532"/>
            <a:ext cx="8199663" cy="1015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當粉娘「死去」又「活來」，小說中人物的態度為何？作者要凸顯的問題為何？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BF289-109C-45C6-8969-50EF64D8B476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1"/>
            <a:ext cx="462643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29EFAA67-D000-4E52-88F7-510BE8884B92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graphicFrame>
        <p:nvGraphicFramePr>
          <p:cNvPr id="9" name="表格 6">
            <a:extLst>
              <a:ext uri="{FF2B5EF4-FFF2-40B4-BE49-F238E27FC236}">
                <a16:creationId xmlns:a16="http://schemas.microsoft.com/office/drawing/2014/main" id="{A7546798-96E9-4E0D-B8BB-770A4D9FD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69301"/>
              </p:ext>
            </p:extLst>
          </p:nvPr>
        </p:nvGraphicFramePr>
        <p:xfrm>
          <a:off x="151481" y="1080598"/>
          <a:ext cx="8720377" cy="38852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688">
                  <a:extLst>
                    <a:ext uri="{9D8B030D-6E8A-4147-A177-3AD203B41FA5}">
                      <a16:colId xmlns:a16="http://schemas.microsoft.com/office/drawing/2014/main" val="1166278699"/>
                    </a:ext>
                  </a:extLst>
                </a:gridCol>
                <a:gridCol w="2102131">
                  <a:extLst>
                    <a:ext uri="{9D8B030D-6E8A-4147-A177-3AD203B41FA5}">
                      <a16:colId xmlns:a16="http://schemas.microsoft.com/office/drawing/2014/main" val="3240478676"/>
                    </a:ext>
                  </a:extLst>
                </a:gridCol>
                <a:gridCol w="1680128">
                  <a:extLst>
                    <a:ext uri="{9D8B030D-6E8A-4147-A177-3AD203B41FA5}">
                      <a16:colId xmlns:a16="http://schemas.microsoft.com/office/drawing/2014/main" val="1539699525"/>
                    </a:ext>
                  </a:extLst>
                </a:gridCol>
                <a:gridCol w="2014715">
                  <a:extLst>
                    <a:ext uri="{9D8B030D-6E8A-4147-A177-3AD203B41FA5}">
                      <a16:colId xmlns:a16="http://schemas.microsoft.com/office/drawing/2014/main" val="3425999024"/>
                    </a:ext>
                  </a:extLst>
                </a:gridCol>
                <a:gridCol w="2014715">
                  <a:extLst>
                    <a:ext uri="{9D8B030D-6E8A-4147-A177-3AD203B41FA5}">
                      <a16:colId xmlns:a16="http://schemas.microsoft.com/office/drawing/2014/main" val="1900696633"/>
                    </a:ext>
                  </a:extLst>
                </a:gridCol>
              </a:tblGrid>
              <a:tr h="6092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3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粉娘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93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炎坤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93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嫁出的女兒</a:t>
                      </a:r>
                      <a:endParaRPr lang="en-US" altLang="zh-TW" sz="2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93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外地的兒孫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93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5046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看到子子孫孫這麼多人聚在身旁，心裡好高興。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為母親的復活感到</a:t>
                      </a:r>
                      <a:b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高興。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當天開車的開車，搭鎮上</a:t>
                      </a:r>
                      <a:r>
                        <a:rPr lang="zh-TW" altLang="en-US" sz="26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最後一班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列車的，還有帶著小孩子被山上蚊蟲叮咬的</a:t>
                      </a:r>
                      <a:r>
                        <a:rPr lang="zh-TW" altLang="en-US" sz="26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抱怨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26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他們全走了</a:t>
                      </a:r>
                      <a:r>
                        <a:rPr lang="zh-TW" altLang="en-US" sz="2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755369"/>
                  </a:ext>
                </a:extLst>
              </a:tr>
              <a:tr h="1296000">
                <a:tc gridSpan="5">
                  <a:txBody>
                    <a:bodyPr/>
                    <a:lstStyle/>
                    <a:p>
                      <a:pPr algn="l"/>
                      <a:endParaRPr lang="en-US" altLang="zh-TW" sz="2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en-US" altLang="zh-TW" sz="2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55133"/>
                  </a:ext>
                </a:extLst>
              </a:tr>
            </a:tbl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DFBEE445-9689-48AD-ABEB-383073D82F4B}"/>
              </a:ext>
            </a:extLst>
          </p:cNvPr>
          <p:cNvSpPr txBox="1">
            <a:spLocks noChangeArrowheads="1"/>
          </p:cNvSpPr>
          <p:nvPr/>
        </p:nvSpPr>
        <p:spPr>
          <a:xfrm>
            <a:off x="186858" y="3748254"/>
            <a:ext cx="8463011" cy="8457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 defTabSz="685800">
              <a:lnSpc>
                <a:spcPts val="34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None/>
              <a:defRPr sz="28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/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/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pPr>
              <a:lnSpc>
                <a:spcPts val="3000"/>
              </a:lnSpc>
            </a:pPr>
            <a:r>
              <a:rPr lang="zh-TW" altLang="en-US" sz="2400" spc="-70" dirty="0"/>
              <a:t>粉娘為子孫承歡而感到開心，但子孫卻因為粉娘又活過來，而紛紛離去。子孫所想、所需，與老祖母所想、所需，不止是全無交集，甚至是完全相反的。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ED5722A0-FD88-47FF-80ED-EB91F7434D16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CF644EC-928D-43A4-BF96-D6572C4211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2958" y="4342057"/>
            <a:ext cx="867506" cy="801442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2263183" y="2588832"/>
            <a:ext cx="3474634" cy="1537410"/>
            <a:chOff x="3802466" y="5884621"/>
            <a:chExt cx="4376057" cy="1537410"/>
          </a:xfrm>
        </p:grpSpPr>
        <p:sp>
          <p:nvSpPr>
            <p:cNvPr id="2" name="箭號: 左-右雙向 1">
              <a:extLst>
                <a:ext uri="{FF2B5EF4-FFF2-40B4-BE49-F238E27FC236}">
                  <a16:creationId xmlns:a16="http://schemas.microsoft.com/office/drawing/2014/main" id="{BFB5127F-4B3A-45AE-8206-01018B23001B}"/>
                </a:ext>
              </a:extLst>
            </p:cNvPr>
            <p:cNvSpPr/>
            <p:nvPr/>
          </p:nvSpPr>
          <p:spPr>
            <a:xfrm>
              <a:off x="3802466" y="5884621"/>
              <a:ext cx="4376057" cy="1537410"/>
            </a:xfrm>
            <a:prstGeom prst="leftRightArrow">
              <a:avLst>
                <a:gd name="adj1" fmla="val 67803"/>
                <a:gd name="adj2" fmla="val 56643"/>
              </a:avLst>
            </a:prstGeom>
            <a:solidFill>
              <a:srgbClr val="E89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247D7E-CE3C-42C2-87C2-B5F44246DE3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284008" y="6296347"/>
              <a:ext cx="3325956" cy="79033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indent="0" algn="just" defTabSz="685800">
                <a:lnSpc>
                  <a:spcPts val="3400"/>
                </a:lnSpc>
                <a:spcBef>
                  <a:spcPts val="0"/>
                </a:spcBef>
                <a:buClr>
                  <a:srgbClr val="FF0000"/>
                </a:buClr>
                <a:buFont typeface="Arial" panose="020B0604020202020204" pitchFamily="34" charset="0"/>
                <a:buNone/>
                <a:defRPr sz="280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342900" indent="0" algn="ctr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/>
              </a:lvl2pPr>
              <a:lvl3pPr marL="685800" indent="0" algn="ctr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/>
              </a:lvl3pPr>
              <a:lvl4pPr marL="1028700" indent="0" algn="ctr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/>
              </a:lvl4pPr>
              <a:lvl5pPr marL="1371600" indent="0" algn="ctr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/>
              </a:lvl5pPr>
              <a:lvl6pPr marL="1714500" indent="0" algn="ctr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/>
              </a:lvl6pPr>
              <a:lvl7pPr marL="2057400" indent="0" algn="ctr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/>
              </a:lvl7pPr>
              <a:lvl8pPr marL="2400300" indent="0" algn="ctr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/>
              </a:lvl8pPr>
              <a:lvl9pPr marL="2743200" indent="0" algn="ctr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/>
              </a:lvl9pPr>
            </a:lstStyle>
            <a:p>
              <a:pPr algn="ctr">
                <a:lnSpc>
                  <a:spcPts val="2700"/>
                </a:lnSpc>
              </a:pPr>
              <a:r>
                <a:rPr lang="zh-TW" altLang="en-US" b="1" spc="-70" dirty="0">
                  <a:solidFill>
                    <a:schemeClr val="bg1"/>
                  </a:solidFill>
                </a:rPr>
                <a:t>工商業社會</a:t>
              </a:r>
              <a:r>
                <a:rPr lang="zh-TW" altLang="en-US" b="1" spc="-70" dirty="0" smtClean="0">
                  <a:solidFill>
                    <a:schemeClr val="bg1"/>
                  </a:solidFill>
                </a:rPr>
                <a:t>所</a:t>
              </a:r>
              <a:endParaRPr lang="en-US" altLang="zh-TW" b="1" spc="-70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ts val="2700"/>
                </a:lnSpc>
              </a:pPr>
              <a:r>
                <a:rPr lang="zh-TW" altLang="en-US" b="1" spc="-70" dirty="0" smtClean="0">
                  <a:solidFill>
                    <a:schemeClr val="bg1"/>
                  </a:solidFill>
                </a:rPr>
                <a:t>帶來</a:t>
              </a:r>
              <a:r>
                <a:rPr lang="zh-TW" altLang="en-US" b="1" spc="-70" dirty="0">
                  <a:solidFill>
                    <a:schemeClr val="bg1"/>
                  </a:solidFill>
                </a:rPr>
                <a:t>的親屬疏離</a:t>
              </a:r>
            </a:p>
          </p:txBody>
        </p:sp>
      </p:grpSp>
      <p:sp>
        <p:nvSpPr>
          <p:cNvPr id="8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0A230B29-8919-4FCE-9A5E-5CA3EA53E87D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4183277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81FEA5-3C0B-4A5D-B5A6-D330F490A537}"/>
              </a:ext>
            </a:extLst>
          </p:cNvPr>
          <p:cNvSpPr txBox="1">
            <a:spLocks noChangeArrowheads="1"/>
          </p:cNvSpPr>
          <p:nvPr/>
        </p:nvSpPr>
        <p:spPr>
          <a:xfrm>
            <a:off x="672194" y="164532"/>
            <a:ext cx="8030935" cy="1015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盡職的老狗挨了主人打，原因為何？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BF289-109C-45C6-8969-50EF64D8B476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1"/>
            <a:ext cx="462643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022D673B-F18D-4651-BC3F-9B0C027BC929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D900C13-8539-4C4C-8DAD-D3C7E443F881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FD466FAB-3286-485C-8A5D-9729072E503F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809500"/>
            <a:ext cx="8030935" cy="33252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老狗「對一批一批湧到的，又喧嘩的陌生人提出警告猛吠，而嚇哭了幾個小孩」。老狗並不知道自己所謂的陌生人，其實是主人的至親。作者藉由此事的側寫，揭露了至親的疏離。</a:t>
            </a: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A230B29-8919-4FCE-9A5E-5CA3EA53E87D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1516829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81FEA5-3C0B-4A5D-B5A6-D330F490A537}"/>
              </a:ext>
            </a:extLst>
          </p:cNvPr>
          <p:cNvSpPr txBox="1">
            <a:spLocks noChangeArrowheads="1"/>
          </p:cNvSpPr>
          <p:nvPr/>
        </p:nvSpPr>
        <p:spPr>
          <a:xfrm>
            <a:off x="672194" y="164532"/>
            <a:ext cx="8324849" cy="1015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粉娘清醒隔天祭祖，她求的是什麼？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BF289-109C-45C6-8969-50EF64D8B476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1"/>
            <a:ext cx="462643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C570DA79-8172-4B4C-AF1D-5755D587DE60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ED8D934-2395-4012-B2B7-801D5C915468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AD3EDD9-C2A1-4572-AF38-D7257B5F6B20}"/>
              </a:ext>
            </a:extLst>
          </p:cNvPr>
          <p:cNvSpPr txBox="1">
            <a:spLocks noChangeArrowheads="1"/>
          </p:cNvSpPr>
          <p:nvPr/>
        </p:nvSpPr>
        <p:spPr>
          <a:xfrm>
            <a:off x="313846" y="809500"/>
            <a:ext cx="8574340" cy="2425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「請神明公媽保庇他們平安賺大錢，小孩子快快長大念大學。」粉娘不為自己死而復生謝神，也不祈求自身健康，只為遠方子孫祈福一心掛念家人。</a:t>
            </a:r>
          </a:p>
        </p:txBody>
      </p:sp>
      <p:sp>
        <p:nvSpPr>
          <p:cNvPr id="9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0A230B29-8919-4FCE-9A5E-5CA3EA53E87D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3985269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72C74C24-CAB4-441F-B838-D3F9F09DB590}"/>
              </a:ext>
            </a:extLst>
          </p:cNvPr>
          <p:cNvSpPr txBox="1">
            <a:spLocks noChangeArrowheads="1"/>
          </p:cNvSpPr>
          <p:nvPr/>
        </p:nvSpPr>
        <p:spPr>
          <a:xfrm>
            <a:off x="849652" y="164531"/>
            <a:ext cx="8042201" cy="6449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800" b="1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粉娘，是作者有意形塑的臺灣傳統老人形象。「祭祖拜神」的行為，表現其什麼樣的特質</a:t>
            </a:r>
            <a:r>
              <a:rPr lang="en-US" altLang="zh-TW" sz="2800" b="1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b="1" spc="-7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F2029BDD-F7A7-4EE7-B0E2-96AAA6F0607F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0"/>
            <a:ext cx="687641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endParaRPr lang="zh-TW" altLang="en-US" sz="2800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CFA7B83-05BA-42FC-A1A4-06A005526591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B1F937F7-15BA-41E1-8031-6567B7A06235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882FAAC4-31AB-4A5E-B188-FD583625D77B}"/>
              </a:ext>
            </a:extLst>
          </p:cNvPr>
          <p:cNvSpPr txBox="1">
            <a:spLocks noChangeArrowheads="1"/>
          </p:cNvSpPr>
          <p:nvPr/>
        </p:nvSpPr>
        <p:spPr>
          <a:xfrm>
            <a:off x="313846" y="1195943"/>
            <a:ext cx="8204225" cy="2425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信仰虔誠：對民間信仰的虔誠。 </a:t>
            </a:r>
          </a:p>
          <a:p>
            <a:pPr marL="288000" indent="-288000" algn="just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心懷感恩：為子孫團聚而感謝。</a:t>
            </a:r>
          </a:p>
          <a:p>
            <a:pPr marL="288000" indent="-288000" algn="just">
              <a:lnSpc>
                <a:spcPts val="36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溫柔慈愛：祈求子孫平安長大。</a:t>
            </a: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42CFB445-1338-47B3-8C87-0115012FF89D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276312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72C74C24-CAB4-441F-B838-D3F9F09DB590}"/>
              </a:ext>
            </a:extLst>
          </p:cNvPr>
          <p:cNvSpPr txBox="1">
            <a:spLocks noChangeArrowheads="1"/>
          </p:cNvSpPr>
          <p:nvPr/>
        </p:nvSpPr>
        <p:spPr>
          <a:xfrm>
            <a:off x="849652" y="164531"/>
            <a:ext cx="8042201" cy="6449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spc="-7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/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/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zh-TW" altLang="en-US" dirty="0"/>
              <a:t>當粉娘再次彌留時，大部分的親戚都要求跟炎坤直接通話：「會不會和上一次一樣？」身為親人，應該要有什麼期待？外地親人所期待的事，是否合乎常情？</a:t>
            </a:r>
            <a:endParaRPr lang="zh-TW" altLang="en-US" dirty="0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F2029BDD-F7A7-4EE7-B0E2-96AAA6F0607F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0"/>
            <a:ext cx="687641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endParaRPr lang="zh-TW" altLang="en-US" sz="2800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828A94C4-A45C-46C3-978A-1F5C85B1CF3E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6F88F71F-10F6-4574-B7A5-072260E70B41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D3B6582B-2DCD-4175-8C2A-DE8A078408DE}"/>
              </a:ext>
            </a:extLst>
          </p:cNvPr>
          <p:cNvSpPr txBox="1">
            <a:spLocks noChangeArrowheads="1"/>
          </p:cNvSpPr>
          <p:nvPr/>
        </p:nvSpPr>
        <p:spPr>
          <a:xfrm>
            <a:off x="550066" y="1908958"/>
            <a:ext cx="8166125" cy="2425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外地親人表示：粉娘確實過世後，他們才會返鄉。</a:t>
            </a:r>
          </a:p>
          <a:p>
            <a:pPr marL="288000" indent="-288000"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身為親人，應該希望親人好好活著，並且在活著的當下，珍惜相處的時間；次者才是善終。</a:t>
            </a:r>
          </a:p>
          <a:p>
            <a:pPr marL="288000" indent="-288000"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但粉娘的親人，卻只在粉娘過世後，才願意返鄉，對於在世的粉娘，卻一點也不關心在意。</a:t>
            </a:r>
          </a:p>
          <a:p>
            <a:pPr marL="288000" indent="-288000" algn="just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此舉並非人之常情</a:t>
            </a:r>
            <a:r>
              <a:rPr lang="zh-TW" altLang="en-US" sz="2800" spc="-7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。可見</a:t>
            </a:r>
            <a:r>
              <a:rPr lang="zh-TW" altLang="en-US" sz="2800" spc="-7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雙方關係之疏離。</a:t>
            </a:r>
            <a:endParaRPr lang="zh-TW" altLang="en-US" sz="2800" spc="-7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4BB5518-C330-459D-A6E6-B48641061E1F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1575041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8D30AD1-BF1C-4CF3-B7F4-5B1BC9929E0A}"/>
              </a:ext>
            </a:extLst>
          </p:cNvPr>
          <p:cNvSpPr txBox="1"/>
          <p:nvPr/>
        </p:nvSpPr>
        <p:spPr>
          <a:xfrm>
            <a:off x="2895974" y="707511"/>
            <a:ext cx="3352052" cy="84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4500" b="1" dirty="0">
                <a:solidFill>
                  <a:srgbClr val="6E563E"/>
                </a:solidFill>
                <a:effectLst>
                  <a:outerShdw blurRad="12700" dist="38100" dir="2700000" algn="tl" rotWithShape="0">
                    <a:srgbClr val="FCF3E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作者簡介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723C79A-1DBE-4684-9F6E-98F96DDD21DC}"/>
              </a:ext>
            </a:extLst>
          </p:cNvPr>
          <p:cNvSpPr txBox="1"/>
          <p:nvPr/>
        </p:nvSpPr>
        <p:spPr>
          <a:xfrm>
            <a:off x="749373" y="-7975"/>
            <a:ext cx="2391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4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FB327391-633F-4375-BD1C-692FC90AEF2A}"/>
              </a:ext>
            </a:extLst>
          </p:cNvPr>
          <p:cNvSpPr txBox="1"/>
          <p:nvPr/>
        </p:nvSpPr>
        <p:spPr>
          <a:xfrm>
            <a:off x="-1" y="1131538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6" name="橢圓 15">
            <a:hlinkClick r:id="rId3" action="ppaction://hlinksldjump"/>
            <a:extLst>
              <a:ext uri="{FF2B5EF4-FFF2-40B4-BE49-F238E27FC236}">
                <a16:creationId xmlns:a16="http://schemas.microsoft.com/office/drawing/2014/main" id="{B3528EDD-BE76-4FFB-BB3C-5E26C06A81AE}"/>
              </a:ext>
            </a:extLst>
          </p:cNvPr>
          <p:cNvSpPr/>
          <p:nvPr/>
        </p:nvSpPr>
        <p:spPr>
          <a:xfrm>
            <a:off x="297517" y="-141179"/>
            <a:ext cx="1136906" cy="1136906"/>
          </a:xfrm>
          <a:prstGeom prst="ellipse">
            <a:avLst/>
          </a:prstGeom>
          <a:gradFill flip="none" rotWithShape="1">
            <a:gsLst>
              <a:gs pos="2000">
                <a:srgbClr val="FACF7E"/>
              </a:gs>
              <a:gs pos="100000">
                <a:srgbClr val="F4CCB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9EC4CA9-E65C-4F44-82BE-5D06E9A4DE80}"/>
              </a:ext>
            </a:extLst>
          </p:cNvPr>
          <p:cNvSpPr txBox="1"/>
          <p:nvPr/>
        </p:nvSpPr>
        <p:spPr>
          <a:xfrm>
            <a:off x="749373" y="-38746"/>
            <a:ext cx="2391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7" name="文字方塊 6">
            <a:hlinkClick r:id="rId4" action="ppaction://hlinksldjump"/>
            <a:extLst>
              <a:ext uri="{FF2B5EF4-FFF2-40B4-BE49-F238E27FC236}">
                <a16:creationId xmlns:a16="http://schemas.microsoft.com/office/drawing/2014/main" id="{24BCC0A2-54F2-4F9C-A280-E36D5E82C10C}"/>
              </a:ext>
            </a:extLst>
          </p:cNvPr>
          <p:cNvSpPr txBox="1"/>
          <p:nvPr/>
        </p:nvSpPr>
        <p:spPr>
          <a:xfrm>
            <a:off x="3428816" y="1798656"/>
            <a:ext cx="3167927" cy="56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rgbClr val="B37B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黃春明生平</a:t>
            </a:r>
          </a:p>
        </p:txBody>
      </p:sp>
      <p:sp>
        <p:nvSpPr>
          <p:cNvPr id="8" name="文字方塊 7">
            <a:hlinkClick r:id="rId4" action="ppaction://hlinksldjump"/>
            <a:extLst>
              <a:ext uri="{FF2B5EF4-FFF2-40B4-BE49-F238E27FC236}">
                <a16:creationId xmlns:a16="http://schemas.microsoft.com/office/drawing/2014/main" id="{DCBEB9C6-A4E4-4EE2-8C82-7CAE753EABD5}"/>
              </a:ext>
            </a:extLst>
          </p:cNvPr>
          <p:cNvSpPr txBox="1"/>
          <p:nvPr/>
        </p:nvSpPr>
        <p:spPr>
          <a:xfrm>
            <a:off x="2760800" y="1642847"/>
            <a:ext cx="867070" cy="7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TW" sz="4000" b="1" dirty="0">
                <a:solidFill>
                  <a:srgbClr val="FBCB7E"/>
                </a:solidFill>
                <a:effectLst>
                  <a:outerShdw dist="38100" dir="2700000" algn="tl" rotWithShape="0">
                    <a:srgbClr val="ECC591">
                      <a:alpha val="2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4000" b="1" dirty="0">
              <a:solidFill>
                <a:srgbClr val="FBCB7E"/>
              </a:solidFill>
              <a:effectLst>
                <a:outerShdw dist="38100" dir="2700000" algn="tl" rotWithShape="0">
                  <a:srgbClr val="ECC591">
                    <a:alpha val="2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hlinkClick r:id="rId5" action="ppaction://hlinksldjump"/>
            <a:extLst>
              <a:ext uri="{FF2B5EF4-FFF2-40B4-BE49-F238E27FC236}">
                <a16:creationId xmlns:a16="http://schemas.microsoft.com/office/drawing/2014/main" id="{A9C3AE75-742E-475F-8A08-BD5CE0061B9E}"/>
              </a:ext>
            </a:extLst>
          </p:cNvPr>
          <p:cNvSpPr txBox="1"/>
          <p:nvPr/>
        </p:nvSpPr>
        <p:spPr>
          <a:xfrm>
            <a:off x="3428816" y="2614525"/>
            <a:ext cx="3307264" cy="56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rgbClr val="B37B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黃春明的作品</a:t>
            </a:r>
          </a:p>
        </p:txBody>
      </p:sp>
      <p:sp>
        <p:nvSpPr>
          <p:cNvPr id="10" name="文字方塊 9">
            <a:hlinkClick r:id="rId6" action="ppaction://hlinksldjump"/>
            <a:extLst>
              <a:ext uri="{FF2B5EF4-FFF2-40B4-BE49-F238E27FC236}">
                <a16:creationId xmlns:a16="http://schemas.microsoft.com/office/drawing/2014/main" id="{EFD858F8-4450-4AB2-9E87-2A864AFF1E6D}"/>
              </a:ext>
            </a:extLst>
          </p:cNvPr>
          <p:cNvSpPr txBox="1"/>
          <p:nvPr/>
        </p:nvSpPr>
        <p:spPr>
          <a:xfrm>
            <a:off x="2760800" y="2465489"/>
            <a:ext cx="867070" cy="7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TW" sz="4000" b="1" dirty="0">
                <a:solidFill>
                  <a:srgbClr val="FBCB7E"/>
                </a:solidFill>
                <a:effectLst>
                  <a:outerShdw dist="38100" dir="2700000" algn="tl" rotWithShape="0">
                    <a:srgbClr val="ECC591">
                      <a:alpha val="2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4000" b="1" dirty="0">
              <a:solidFill>
                <a:srgbClr val="FBCB7E"/>
              </a:solidFill>
              <a:effectLst>
                <a:outerShdw dist="38100" dir="2700000" algn="tl" rotWithShape="0">
                  <a:srgbClr val="ECC591">
                    <a:alpha val="2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9173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72C74C24-CAB4-441F-B838-D3F9F09DB590}"/>
              </a:ext>
            </a:extLst>
          </p:cNvPr>
          <p:cNvSpPr txBox="1">
            <a:spLocks noChangeArrowheads="1"/>
          </p:cNvSpPr>
          <p:nvPr/>
        </p:nvSpPr>
        <p:spPr>
          <a:xfrm>
            <a:off x="849653" y="164531"/>
            <a:ext cx="7652090" cy="9083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當粉娘再次「復活」時，她從圍在身邊的親人「臉上讀到一些疑問」。請問這些「疑問」是什麼？作者為什麼不直接問出來？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F2029BDD-F7A7-4EE7-B0E2-96AAA6F0607F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0"/>
            <a:ext cx="687641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endParaRPr lang="zh-TW" altLang="en-US" sz="2800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0D24DED7-EB5B-453F-854E-6A57CDED2C50}"/>
              </a:ext>
            </a:extLst>
          </p:cNvPr>
          <p:cNvSpPr txBox="1">
            <a:spLocks noChangeArrowheads="1"/>
          </p:cNvSpPr>
          <p:nvPr/>
        </p:nvSpPr>
        <p:spPr>
          <a:xfrm>
            <a:off x="350170" y="1611087"/>
            <a:ext cx="8151573" cy="21329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親人們的疑問是：「你怎麼還沒死？」</a:t>
            </a:r>
          </a:p>
          <a:p>
            <a:pPr marL="288000" indent="-288000" algn="l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因為這個疑問，不是身為子孫應該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有的。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3FE1593-4903-45D9-BC54-C14277B1A127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DAD6C18E-18AD-4D06-9482-79E89D99C00C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4BB5518-C330-459D-A6E6-B48641061E1F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633343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72C74C24-CAB4-441F-B838-D3F9F09DB590}"/>
              </a:ext>
            </a:extLst>
          </p:cNvPr>
          <p:cNvSpPr txBox="1">
            <a:spLocks noChangeArrowheads="1"/>
          </p:cNvSpPr>
          <p:nvPr/>
        </p:nvSpPr>
        <p:spPr>
          <a:xfrm>
            <a:off x="849652" y="164531"/>
            <a:ext cx="8042201" cy="6449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粉娘的結局是什麼？作者以此為結局的用意為何？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F2029BDD-F7A7-4EE7-B0E2-96AAA6F0607F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0"/>
            <a:ext cx="687641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endParaRPr lang="zh-TW" altLang="en-US" sz="2800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0D24DED7-EB5B-453F-854E-6A57CDED2C50}"/>
              </a:ext>
            </a:extLst>
          </p:cNvPr>
          <p:cNvSpPr txBox="1">
            <a:spLocks noChangeArrowheads="1"/>
          </p:cNvSpPr>
          <p:nvPr/>
        </p:nvSpPr>
        <p:spPr>
          <a:xfrm>
            <a:off x="350170" y="809500"/>
            <a:ext cx="7828354" cy="33252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文末沒有寫明故事結局，留下沉寂引發讀者對「下一次」的想像，也是作者對親情疏離的無聲反諷。</a:t>
            </a: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E25D97C7-C02D-4F19-8A76-0533E536DC1B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F664D243-158F-4696-9205-2DDF69A80E2F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4BB5518-C330-459D-A6E6-B48641061E1F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2471459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>
            <a:extLst>
              <a:ext uri="{FF2B5EF4-FFF2-40B4-BE49-F238E27FC236}">
                <a16:creationId xmlns:a16="http://schemas.microsoft.com/office/drawing/2014/main" id="{72C74C24-CAB4-441F-B838-D3F9F09DB590}"/>
              </a:ext>
            </a:extLst>
          </p:cNvPr>
          <p:cNvSpPr txBox="1">
            <a:spLocks noChangeArrowheads="1"/>
          </p:cNvSpPr>
          <p:nvPr/>
        </p:nvSpPr>
        <p:spPr>
          <a:xfrm>
            <a:off x="849653" y="164531"/>
            <a:ext cx="6895534" cy="13703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子孫所表現的情緒，是否符合現實的期待？作者要表現的問題為何？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F2029BDD-F7A7-4EE7-B0E2-96AAA6F0607F}"/>
              </a:ext>
            </a:extLst>
          </p:cNvPr>
          <p:cNvSpPr txBox="1">
            <a:spLocks noChangeArrowheads="1"/>
          </p:cNvSpPr>
          <p:nvPr/>
        </p:nvSpPr>
        <p:spPr>
          <a:xfrm>
            <a:off x="313845" y="164530"/>
            <a:ext cx="687641" cy="1294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spc="-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</a:t>
            </a:r>
            <a:endParaRPr lang="zh-TW" altLang="en-US" sz="2800" b="1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0D24DED7-EB5B-453F-854E-6A57CDED2C50}"/>
              </a:ext>
            </a:extLst>
          </p:cNvPr>
          <p:cNvSpPr txBox="1">
            <a:spLocks noChangeArrowheads="1"/>
          </p:cNvSpPr>
          <p:nvPr/>
        </p:nvSpPr>
        <p:spPr>
          <a:xfrm>
            <a:off x="350169" y="1121228"/>
            <a:ext cx="8541683" cy="29010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88000" indent="-288000" defTabSz="685800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8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/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/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/>
            </a:lvl9pPr>
          </a:lstStyle>
          <a:p>
            <a:r>
              <a:rPr lang="zh-TW" altLang="en-US" dirty="0"/>
              <a:t>子孫在長輩彌留、過世時所表現的態度，毫無悲傷，反而泰然自若，甚至再次彌留的時候，還要確認長輩的情況。</a:t>
            </a:r>
            <a:endParaRPr lang="en-US" altLang="zh-TW" dirty="0"/>
          </a:p>
          <a:p>
            <a:r>
              <a:rPr lang="zh-TW" altLang="en-US" dirty="0"/>
              <a:t>作者透過子孫的行為，表現出他們與粉娘毫無感情的疏離情況，反映出工商業社會下，與長輩之間的隔閡。</a:t>
            </a:r>
          </a:p>
        </p:txBody>
      </p:sp>
      <p:sp>
        <p:nvSpPr>
          <p:cNvPr id="21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7A81ADD9-D3C5-4189-862F-63985AC78D9C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22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9421ABE7-22C2-415D-8954-6FACA00D8FF8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課文分析</a:t>
            </a:r>
          </a:p>
        </p:txBody>
      </p:sp>
      <p:sp>
        <p:nvSpPr>
          <p:cNvPr id="8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A4BB5518-C330-459D-A6E6-B48641061E1F}"/>
              </a:ext>
            </a:extLst>
          </p:cNvPr>
          <p:cNvSpPr txBox="1"/>
          <p:nvPr/>
        </p:nvSpPr>
        <p:spPr>
          <a:xfrm>
            <a:off x="7438295" y="4652917"/>
            <a:ext cx="740229" cy="285563"/>
          </a:xfrm>
          <a:prstGeom prst="rect">
            <a:avLst/>
          </a:prstGeom>
          <a:solidFill>
            <a:srgbClr val="E56537"/>
          </a:solidFill>
          <a:ln w="6350">
            <a:noFill/>
          </a:ln>
        </p:spPr>
        <p:txBody>
          <a:bodyPr vert="horz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ctr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回索引</a:t>
            </a:r>
          </a:p>
        </p:txBody>
      </p:sp>
    </p:spTree>
    <p:extLst>
      <p:ext uri="{BB962C8B-B14F-4D97-AF65-F5344CB8AC3E}">
        <p14:creationId xmlns:p14="http://schemas.microsoft.com/office/powerpoint/2010/main" val="1351162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5723C79A-1DBE-4684-9F6E-98F96DDD21DC}"/>
              </a:ext>
            </a:extLst>
          </p:cNvPr>
          <p:cNvSpPr txBox="1"/>
          <p:nvPr/>
        </p:nvSpPr>
        <p:spPr>
          <a:xfrm>
            <a:off x="749373" y="-7975"/>
            <a:ext cx="2391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3" name="橢圓 12">
            <a:hlinkClick r:id="rId2" action="ppaction://hlinksldjump"/>
            <a:extLst>
              <a:ext uri="{FF2B5EF4-FFF2-40B4-BE49-F238E27FC236}">
                <a16:creationId xmlns:a16="http://schemas.microsoft.com/office/drawing/2014/main" id="{3CCDFC5E-E12B-4E83-BE63-AEDE6AE40DDB}"/>
              </a:ext>
            </a:extLst>
          </p:cNvPr>
          <p:cNvSpPr/>
          <p:nvPr/>
        </p:nvSpPr>
        <p:spPr>
          <a:xfrm>
            <a:off x="301871" y="-145534"/>
            <a:ext cx="1136906" cy="1136906"/>
          </a:xfrm>
          <a:prstGeom prst="ellipse">
            <a:avLst/>
          </a:prstGeom>
          <a:gradFill flip="none" rotWithShape="1">
            <a:gsLst>
              <a:gs pos="2000">
                <a:srgbClr val="FACF7E"/>
              </a:gs>
              <a:gs pos="100000">
                <a:srgbClr val="F4CCB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F0E3B14-9BE9-45F4-922F-27FF8803D693}"/>
              </a:ext>
            </a:extLst>
          </p:cNvPr>
          <p:cNvSpPr txBox="1"/>
          <p:nvPr/>
        </p:nvSpPr>
        <p:spPr>
          <a:xfrm>
            <a:off x="749373" y="-38746"/>
            <a:ext cx="2391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D47FD4E-9277-486D-8FBE-8039219B81C1}"/>
              </a:ext>
            </a:extLst>
          </p:cNvPr>
          <p:cNvSpPr txBox="1"/>
          <p:nvPr/>
        </p:nvSpPr>
        <p:spPr>
          <a:xfrm>
            <a:off x="3012440" y="1723697"/>
            <a:ext cx="3119120" cy="84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4500" b="1" dirty="0">
                <a:solidFill>
                  <a:srgbClr val="6E563E"/>
                </a:solidFill>
                <a:effectLst>
                  <a:outerShdw blurRad="12700" dist="38100" dir="2700000" algn="tl" rotWithShape="0">
                    <a:srgbClr val="FFF8E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</a:p>
        </p:txBody>
      </p:sp>
      <p:sp>
        <p:nvSpPr>
          <p:cNvPr id="7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8EE4BED-6324-45B0-8002-3574CC873B2B}"/>
              </a:ext>
            </a:extLst>
          </p:cNvPr>
          <p:cNvSpPr txBox="1"/>
          <p:nvPr/>
        </p:nvSpPr>
        <p:spPr>
          <a:xfrm>
            <a:off x="-1" y="1131538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81863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41E4BFD1-F8B8-4779-B2BE-C1494BAF541D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4" action="ppaction://hlinksldjump"/>
            <a:extLst>
              <a:ext uri="{FF2B5EF4-FFF2-40B4-BE49-F238E27FC236}">
                <a16:creationId xmlns:a16="http://schemas.microsoft.com/office/drawing/2014/main" id="{5A30FCB9-BF4B-4ECF-8E23-66B6E602B0BE}"/>
              </a:ext>
            </a:extLst>
          </p:cNvPr>
          <p:cNvSpPr txBox="1"/>
          <p:nvPr/>
        </p:nvSpPr>
        <p:spPr>
          <a:xfrm>
            <a:off x="0" y="809500"/>
            <a:ext cx="297518" cy="719943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想一想</a:t>
            </a:r>
          </a:p>
        </p:txBody>
      </p:sp>
      <p:sp>
        <p:nvSpPr>
          <p:cNvPr id="67" name="箭號: 向右 5">
            <a:hlinkClick r:id="rId5" action="ppaction://hlinksldjump"/>
            <a:extLst>
              <a:ext uri="{FF2B5EF4-FFF2-40B4-BE49-F238E27FC236}">
                <a16:creationId xmlns:a16="http://schemas.microsoft.com/office/drawing/2014/main" id="{0B3BC76C-D0E1-4AD1-A573-8BD4A789460F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箭號: 向右 6">
            <a:extLst>
              <a:ext uri="{FF2B5EF4-FFF2-40B4-BE49-F238E27FC236}">
                <a16:creationId xmlns:a16="http://schemas.microsoft.com/office/drawing/2014/main" id="{11C55440-08AA-4F85-82AA-8FE190F2ACF1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15222FFD-9A51-4155-A29B-F2F51364F2D3}"/>
              </a:ext>
            </a:extLst>
          </p:cNvPr>
          <p:cNvSpPr txBox="1">
            <a:spLocks noChangeArrowheads="1"/>
          </p:cNvSpPr>
          <p:nvPr/>
        </p:nvSpPr>
        <p:spPr>
          <a:xfrm>
            <a:off x="362112" y="849537"/>
            <a:ext cx="8185351" cy="6398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度過百歲生日的亞倫．卡爾森蹺家了！他是怎麼離開養老院的呢？百歲壽宴即將開始，不僅市長助理受邀出席，就連地方報紙也預計報導這次的慶生會。院內老人個個盛裝以待，連以火爆愛麗絲為首的院方工作人員行頭也不馬虎。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D1AE9E9C-181E-4094-A0B9-45EBF49036C6}"/>
              </a:ext>
            </a:extLst>
          </p:cNvPr>
          <p:cNvGrpSpPr/>
          <p:nvPr/>
        </p:nvGrpSpPr>
        <p:grpSpPr>
          <a:xfrm>
            <a:off x="5531519" y="3000105"/>
            <a:ext cx="2752098" cy="1867987"/>
            <a:chOff x="2631355" y="1978626"/>
            <a:chExt cx="3881289" cy="2634426"/>
          </a:xfrm>
        </p:grpSpPr>
        <p:pic>
          <p:nvPicPr>
            <p:cNvPr id="17" name="圖片 16">
              <a:hlinkClick r:id="rId6"/>
              <a:extLst>
                <a:ext uri="{FF2B5EF4-FFF2-40B4-BE49-F238E27FC236}">
                  <a16:creationId xmlns:a16="http://schemas.microsoft.com/office/drawing/2014/main" id="{EBD795C1-1DA4-49C8-ABA0-D8AAA8AE1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3" r="4925"/>
            <a:stretch/>
          </p:blipFill>
          <p:spPr>
            <a:xfrm>
              <a:off x="2718769" y="2047290"/>
              <a:ext cx="3702971" cy="2129944"/>
            </a:xfrm>
            <a:prstGeom prst="rect">
              <a:avLst/>
            </a:prstGeom>
          </p:spPr>
        </p:pic>
        <p:pic>
          <p:nvPicPr>
            <p:cNvPr id="18" name="圖片 17" descr="一張含有 監視器, 螢幕, 坐, 電腦 的圖片&#10;&#10;自動產生的描述">
              <a:hlinkClick r:id="rId6"/>
              <a:extLst>
                <a:ext uri="{FF2B5EF4-FFF2-40B4-BE49-F238E27FC236}">
                  <a16:creationId xmlns:a16="http://schemas.microsoft.com/office/drawing/2014/main" id="{4C864812-F946-420F-B777-4AF113D9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1355" y="1978626"/>
              <a:ext cx="3881289" cy="2634426"/>
            </a:xfrm>
            <a:prstGeom prst="rect">
              <a:avLst/>
            </a:prstGeom>
          </p:spPr>
        </p:pic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7E3A5B09-5E1F-4E5D-9F4A-779F99360BC5}"/>
              </a:ext>
            </a:extLst>
          </p:cNvPr>
          <p:cNvSpPr txBox="1">
            <a:spLocks noChangeArrowheads="1"/>
          </p:cNvSpPr>
          <p:nvPr/>
        </p:nvSpPr>
        <p:spPr>
          <a:xfrm>
            <a:off x="367960" y="180435"/>
            <a:ext cx="6363766" cy="5039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zh-TW" altLang="en-US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影片觀賞：</a:t>
            </a:r>
            <a:r>
              <a:rPr lang="en-US" altLang="zh-TW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百歲老人蹺家去</a:t>
            </a:r>
            <a:r>
              <a:rPr lang="en-US" altLang="zh-TW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3600" b="1" dirty="0">
              <a:solidFill>
                <a:srgbClr val="6E563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FB6A096B-6E3A-41F2-B07E-AB9177399ADC}"/>
              </a:ext>
            </a:extLst>
          </p:cNvPr>
          <p:cNvSpPr txBox="1">
            <a:spLocks noChangeArrowheads="1"/>
          </p:cNvSpPr>
          <p:nvPr/>
        </p:nvSpPr>
        <p:spPr>
          <a:xfrm>
            <a:off x="362112" y="3527423"/>
            <a:ext cx="5254830" cy="6398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然而，亞倫．卡爾森卻展開生命中最後一次的冒險旅程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4623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41E4BFD1-F8B8-4779-B2BE-C1494BAF541D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0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5A30FCB9-BF4B-4ECF-8E23-66B6E602B0BE}"/>
              </a:ext>
            </a:extLst>
          </p:cNvPr>
          <p:cNvSpPr txBox="1"/>
          <p:nvPr/>
        </p:nvSpPr>
        <p:spPr>
          <a:xfrm>
            <a:off x="0" y="809500"/>
            <a:ext cx="297518" cy="719943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想一想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B35AE81-F346-4C01-AA09-285056D6E2E8}"/>
              </a:ext>
            </a:extLst>
          </p:cNvPr>
          <p:cNvSpPr/>
          <p:nvPr/>
        </p:nvSpPr>
        <p:spPr>
          <a:xfrm>
            <a:off x="578043" y="901337"/>
            <a:ext cx="8348241" cy="3814354"/>
          </a:xfrm>
          <a:custGeom>
            <a:avLst/>
            <a:gdLst>
              <a:gd name="connsiteX0" fmla="*/ 0 w 8348241"/>
              <a:gd name="connsiteY0" fmla="*/ 189535 h 3814354"/>
              <a:gd name="connsiteX1" fmla="*/ 189535 w 8348241"/>
              <a:gd name="connsiteY1" fmla="*/ 0 h 3814354"/>
              <a:gd name="connsiteX2" fmla="*/ 773941 w 8348241"/>
              <a:gd name="connsiteY2" fmla="*/ 0 h 3814354"/>
              <a:gd name="connsiteX3" fmla="*/ 1278655 w 8348241"/>
              <a:gd name="connsiteY3" fmla="*/ 0 h 3814354"/>
              <a:gd name="connsiteX4" fmla="*/ 2102136 w 8348241"/>
              <a:gd name="connsiteY4" fmla="*/ 0 h 3814354"/>
              <a:gd name="connsiteX5" fmla="*/ 2766234 w 8348241"/>
              <a:gd name="connsiteY5" fmla="*/ 0 h 3814354"/>
              <a:gd name="connsiteX6" fmla="*/ 3430331 w 8348241"/>
              <a:gd name="connsiteY6" fmla="*/ 0 h 3814354"/>
              <a:gd name="connsiteX7" fmla="*/ 4094429 w 8348241"/>
              <a:gd name="connsiteY7" fmla="*/ 0 h 3814354"/>
              <a:gd name="connsiteX8" fmla="*/ 4838218 w 8348241"/>
              <a:gd name="connsiteY8" fmla="*/ 0 h 3814354"/>
              <a:gd name="connsiteX9" fmla="*/ 5422624 w 8348241"/>
              <a:gd name="connsiteY9" fmla="*/ 0 h 3814354"/>
              <a:gd name="connsiteX10" fmla="*/ 6246105 w 8348241"/>
              <a:gd name="connsiteY10" fmla="*/ 0 h 3814354"/>
              <a:gd name="connsiteX11" fmla="*/ 6989894 w 8348241"/>
              <a:gd name="connsiteY11" fmla="*/ 0 h 3814354"/>
              <a:gd name="connsiteX12" fmla="*/ 7574300 w 8348241"/>
              <a:gd name="connsiteY12" fmla="*/ 0 h 3814354"/>
              <a:gd name="connsiteX13" fmla="*/ 8158706 w 8348241"/>
              <a:gd name="connsiteY13" fmla="*/ 0 h 3814354"/>
              <a:gd name="connsiteX14" fmla="*/ 8348241 w 8348241"/>
              <a:gd name="connsiteY14" fmla="*/ 189535 h 3814354"/>
              <a:gd name="connsiteX15" fmla="*/ 8348241 w 8348241"/>
              <a:gd name="connsiteY15" fmla="*/ 910945 h 3814354"/>
              <a:gd name="connsiteX16" fmla="*/ 8348241 w 8348241"/>
              <a:gd name="connsiteY16" fmla="*/ 1563649 h 3814354"/>
              <a:gd name="connsiteX17" fmla="*/ 8348241 w 8348241"/>
              <a:gd name="connsiteY17" fmla="*/ 2147647 h 3814354"/>
              <a:gd name="connsiteX18" fmla="*/ 8348241 w 8348241"/>
              <a:gd name="connsiteY18" fmla="*/ 2731645 h 3814354"/>
              <a:gd name="connsiteX19" fmla="*/ 8348241 w 8348241"/>
              <a:gd name="connsiteY19" fmla="*/ 3624819 h 3814354"/>
              <a:gd name="connsiteX20" fmla="*/ 8158706 w 8348241"/>
              <a:gd name="connsiteY20" fmla="*/ 3814354 h 3814354"/>
              <a:gd name="connsiteX21" fmla="*/ 7733684 w 8348241"/>
              <a:gd name="connsiteY21" fmla="*/ 3814354 h 3814354"/>
              <a:gd name="connsiteX22" fmla="*/ 6910203 w 8348241"/>
              <a:gd name="connsiteY22" fmla="*/ 3814354 h 3814354"/>
              <a:gd name="connsiteX23" fmla="*/ 6325797 w 8348241"/>
              <a:gd name="connsiteY23" fmla="*/ 3814354 h 3814354"/>
              <a:gd name="connsiteX24" fmla="*/ 5821083 w 8348241"/>
              <a:gd name="connsiteY24" fmla="*/ 3814354 h 3814354"/>
              <a:gd name="connsiteX25" fmla="*/ 5156985 w 8348241"/>
              <a:gd name="connsiteY25" fmla="*/ 3814354 h 3814354"/>
              <a:gd name="connsiteX26" fmla="*/ 4731962 w 8348241"/>
              <a:gd name="connsiteY26" fmla="*/ 3814354 h 3814354"/>
              <a:gd name="connsiteX27" fmla="*/ 3988173 w 8348241"/>
              <a:gd name="connsiteY27" fmla="*/ 3814354 h 3814354"/>
              <a:gd name="connsiteX28" fmla="*/ 3403767 w 8348241"/>
              <a:gd name="connsiteY28" fmla="*/ 3814354 h 3814354"/>
              <a:gd name="connsiteX29" fmla="*/ 2580286 w 8348241"/>
              <a:gd name="connsiteY29" fmla="*/ 3814354 h 3814354"/>
              <a:gd name="connsiteX30" fmla="*/ 1995880 w 8348241"/>
              <a:gd name="connsiteY30" fmla="*/ 3814354 h 3814354"/>
              <a:gd name="connsiteX31" fmla="*/ 1491166 w 8348241"/>
              <a:gd name="connsiteY31" fmla="*/ 3814354 h 3814354"/>
              <a:gd name="connsiteX32" fmla="*/ 189535 w 8348241"/>
              <a:gd name="connsiteY32" fmla="*/ 3814354 h 3814354"/>
              <a:gd name="connsiteX33" fmla="*/ 0 w 8348241"/>
              <a:gd name="connsiteY33" fmla="*/ 3624819 h 3814354"/>
              <a:gd name="connsiteX34" fmla="*/ 0 w 8348241"/>
              <a:gd name="connsiteY34" fmla="*/ 2937762 h 3814354"/>
              <a:gd name="connsiteX35" fmla="*/ 0 w 8348241"/>
              <a:gd name="connsiteY35" fmla="*/ 2353764 h 3814354"/>
              <a:gd name="connsiteX36" fmla="*/ 0 w 8348241"/>
              <a:gd name="connsiteY36" fmla="*/ 1701060 h 3814354"/>
              <a:gd name="connsiteX37" fmla="*/ 0 w 8348241"/>
              <a:gd name="connsiteY37" fmla="*/ 979650 h 3814354"/>
              <a:gd name="connsiteX38" fmla="*/ 0 w 8348241"/>
              <a:gd name="connsiteY38" fmla="*/ 189535 h 38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348241" h="3814354" fill="none" extrusionOk="0">
                <a:moveTo>
                  <a:pt x="0" y="189535"/>
                </a:moveTo>
                <a:cubicBezTo>
                  <a:pt x="7573" y="98995"/>
                  <a:pt x="88780" y="5915"/>
                  <a:pt x="189535" y="0"/>
                </a:cubicBezTo>
                <a:cubicBezTo>
                  <a:pt x="463496" y="-22589"/>
                  <a:pt x="647585" y="-13544"/>
                  <a:pt x="773941" y="0"/>
                </a:cubicBezTo>
                <a:cubicBezTo>
                  <a:pt x="900297" y="13544"/>
                  <a:pt x="1065533" y="-7463"/>
                  <a:pt x="1278655" y="0"/>
                </a:cubicBezTo>
                <a:cubicBezTo>
                  <a:pt x="1491777" y="7463"/>
                  <a:pt x="1868870" y="-39536"/>
                  <a:pt x="2102136" y="0"/>
                </a:cubicBezTo>
                <a:cubicBezTo>
                  <a:pt x="2335402" y="39536"/>
                  <a:pt x="2561194" y="-28597"/>
                  <a:pt x="2766234" y="0"/>
                </a:cubicBezTo>
                <a:cubicBezTo>
                  <a:pt x="2971274" y="28597"/>
                  <a:pt x="3117095" y="13667"/>
                  <a:pt x="3430331" y="0"/>
                </a:cubicBezTo>
                <a:cubicBezTo>
                  <a:pt x="3743567" y="-13667"/>
                  <a:pt x="3839239" y="-20679"/>
                  <a:pt x="4094429" y="0"/>
                </a:cubicBezTo>
                <a:cubicBezTo>
                  <a:pt x="4349619" y="20679"/>
                  <a:pt x="4645124" y="-33089"/>
                  <a:pt x="4838218" y="0"/>
                </a:cubicBezTo>
                <a:cubicBezTo>
                  <a:pt x="5031312" y="33089"/>
                  <a:pt x="5169552" y="36"/>
                  <a:pt x="5422624" y="0"/>
                </a:cubicBezTo>
                <a:cubicBezTo>
                  <a:pt x="5675696" y="-36"/>
                  <a:pt x="6078631" y="-19484"/>
                  <a:pt x="6246105" y="0"/>
                </a:cubicBezTo>
                <a:cubicBezTo>
                  <a:pt x="6413579" y="19484"/>
                  <a:pt x="6736451" y="-37049"/>
                  <a:pt x="6989894" y="0"/>
                </a:cubicBezTo>
                <a:cubicBezTo>
                  <a:pt x="7243337" y="37049"/>
                  <a:pt x="7444123" y="-23296"/>
                  <a:pt x="7574300" y="0"/>
                </a:cubicBezTo>
                <a:cubicBezTo>
                  <a:pt x="7704477" y="23296"/>
                  <a:pt x="7988188" y="-23753"/>
                  <a:pt x="8158706" y="0"/>
                </a:cubicBezTo>
                <a:cubicBezTo>
                  <a:pt x="8261869" y="20632"/>
                  <a:pt x="8361175" y="104548"/>
                  <a:pt x="8348241" y="189535"/>
                </a:cubicBezTo>
                <a:cubicBezTo>
                  <a:pt x="8322908" y="355281"/>
                  <a:pt x="8359272" y="555667"/>
                  <a:pt x="8348241" y="910945"/>
                </a:cubicBezTo>
                <a:cubicBezTo>
                  <a:pt x="8337211" y="1266223"/>
                  <a:pt x="8358489" y="1389844"/>
                  <a:pt x="8348241" y="1563649"/>
                </a:cubicBezTo>
                <a:cubicBezTo>
                  <a:pt x="8337993" y="1737454"/>
                  <a:pt x="8356541" y="1983103"/>
                  <a:pt x="8348241" y="2147647"/>
                </a:cubicBezTo>
                <a:cubicBezTo>
                  <a:pt x="8339941" y="2312191"/>
                  <a:pt x="8338799" y="2542613"/>
                  <a:pt x="8348241" y="2731645"/>
                </a:cubicBezTo>
                <a:cubicBezTo>
                  <a:pt x="8357683" y="2920677"/>
                  <a:pt x="8366651" y="3407703"/>
                  <a:pt x="8348241" y="3624819"/>
                </a:cubicBezTo>
                <a:cubicBezTo>
                  <a:pt x="8353367" y="3733722"/>
                  <a:pt x="8243540" y="3800852"/>
                  <a:pt x="8158706" y="3814354"/>
                </a:cubicBezTo>
                <a:cubicBezTo>
                  <a:pt x="8051228" y="3794530"/>
                  <a:pt x="7935239" y="3815648"/>
                  <a:pt x="7733684" y="3814354"/>
                </a:cubicBezTo>
                <a:cubicBezTo>
                  <a:pt x="7532129" y="3813060"/>
                  <a:pt x="7088602" y="3790519"/>
                  <a:pt x="6910203" y="3814354"/>
                </a:cubicBezTo>
                <a:cubicBezTo>
                  <a:pt x="6731804" y="3838189"/>
                  <a:pt x="6519620" y="3798379"/>
                  <a:pt x="6325797" y="3814354"/>
                </a:cubicBezTo>
                <a:cubicBezTo>
                  <a:pt x="6131974" y="3830329"/>
                  <a:pt x="6038677" y="3790565"/>
                  <a:pt x="5821083" y="3814354"/>
                </a:cubicBezTo>
                <a:cubicBezTo>
                  <a:pt x="5603489" y="3838143"/>
                  <a:pt x="5316991" y="3838730"/>
                  <a:pt x="5156985" y="3814354"/>
                </a:cubicBezTo>
                <a:cubicBezTo>
                  <a:pt x="4996979" y="3789978"/>
                  <a:pt x="4870428" y="3794400"/>
                  <a:pt x="4731962" y="3814354"/>
                </a:cubicBezTo>
                <a:cubicBezTo>
                  <a:pt x="4593496" y="3834308"/>
                  <a:pt x="4313460" y="3795015"/>
                  <a:pt x="3988173" y="3814354"/>
                </a:cubicBezTo>
                <a:cubicBezTo>
                  <a:pt x="3662886" y="3833693"/>
                  <a:pt x="3679821" y="3800504"/>
                  <a:pt x="3403767" y="3814354"/>
                </a:cubicBezTo>
                <a:cubicBezTo>
                  <a:pt x="3127713" y="3828204"/>
                  <a:pt x="2949872" y="3850694"/>
                  <a:pt x="2580286" y="3814354"/>
                </a:cubicBezTo>
                <a:cubicBezTo>
                  <a:pt x="2210700" y="3778014"/>
                  <a:pt x="2161074" y="3826472"/>
                  <a:pt x="1995880" y="3814354"/>
                </a:cubicBezTo>
                <a:cubicBezTo>
                  <a:pt x="1830686" y="3802236"/>
                  <a:pt x="1716057" y="3820585"/>
                  <a:pt x="1491166" y="3814354"/>
                </a:cubicBezTo>
                <a:cubicBezTo>
                  <a:pt x="1266275" y="3808123"/>
                  <a:pt x="505968" y="3840323"/>
                  <a:pt x="189535" y="3814354"/>
                </a:cubicBezTo>
                <a:cubicBezTo>
                  <a:pt x="105567" y="3805298"/>
                  <a:pt x="7038" y="3707546"/>
                  <a:pt x="0" y="3624819"/>
                </a:cubicBezTo>
                <a:cubicBezTo>
                  <a:pt x="25807" y="3418499"/>
                  <a:pt x="-24751" y="3253002"/>
                  <a:pt x="0" y="2937762"/>
                </a:cubicBezTo>
                <a:cubicBezTo>
                  <a:pt x="24751" y="2622522"/>
                  <a:pt x="15447" y="2571420"/>
                  <a:pt x="0" y="2353764"/>
                </a:cubicBezTo>
                <a:cubicBezTo>
                  <a:pt x="-15447" y="2136108"/>
                  <a:pt x="-904" y="1985631"/>
                  <a:pt x="0" y="1701060"/>
                </a:cubicBezTo>
                <a:cubicBezTo>
                  <a:pt x="904" y="1416489"/>
                  <a:pt x="-9779" y="1187851"/>
                  <a:pt x="0" y="979650"/>
                </a:cubicBezTo>
                <a:cubicBezTo>
                  <a:pt x="9779" y="771449"/>
                  <a:pt x="28258" y="382042"/>
                  <a:pt x="0" y="189535"/>
                </a:cubicBezTo>
                <a:close/>
              </a:path>
              <a:path w="8348241" h="3814354" stroke="0" extrusionOk="0">
                <a:moveTo>
                  <a:pt x="0" y="189535"/>
                </a:moveTo>
                <a:cubicBezTo>
                  <a:pt x="-2592" y="77476"/>
                  <a:pt x="92220" y="-17264"/>
                  <a:pt x="189535" y="0"/>
                </a:cubicBezTo>
                <a:cubicBezTo>
                  <a:pt x="398423" y="-4273"/>
                  <a:pt x="544085" y="-22767"/>
                  <a:pt x="773941" y="0"/>
                </a:cubicBezTo>
                <a:cubicBezTo>
                  <a:pt x="1003797" y="22767"/>
                  <a:pt x="1245780" y="27383"/>
                  <a:pt x="1438038" y="0"/>
                </a:cubicBezTo>
                <a:cubicBezTo>
                  <a:pt x="1630296" y="-27383"/>
                  <a:pt x="1908480" y="-18625"/>
                  <a:pt x="2261519" y="0"/>
                </a:cubicBezTo>
                <a:cubicBezTo>
                  <a:pt x="2614558" y="18625"/>
                  <a:pt x="2694549" y="23661"/>
                  <a:pt x="2925617" y="0"/>
                </a:cubicBezTo>
                <a:cubicBezTo>
                  <a:pt x="3156685" y="-23661"/>
                  <a:pt x="3481113" y="-20333"/>
                  <a:pt x="3749098" y="0"/>
                </a:cubicBezTo>
                <a:cubicBezTo>
                  <a:pt x="4017083" y="20333"/>
                  <a:pt x="4128771" y="23725"/>
                  <a:pt x="4253812" y="0"/>
                </a:cubicBezTo>
                <a:cubicBezTo>
                  <a:pt x="4378853" y="-23725"/>
                  <a:pt x="4516594" y="-17738"/>
                  <a:pt x="4678835" y="0"/>
                </a:cubicBezTo>
                <a:cubicBezTo>
                  <a:pt x="4841076" y="17738"/>
                  <a:pt x="4963336" y="15186"/>
                  <a:pt x="5103857" y="0"/>
                </a:cubicBezTo>
                <a:cubicBezTo>
                  <a:pt x="5244378" y="-15186"/>
                  <a:pt x="5564843" y="-28511"/>
                  <a:pt x="5927338" y="0"/>
                </a:cubicBezTo>
                <a:cubicBezTo>
                  <a:pt x="6289833" y="28511"/>
                  <a:pt x="6367221" y="9950"/>
                  <a:pt x="6671127" y="0"/>
                </a:cubicBezTo>
                <a:cubicBezTo>
                  <a:pt x="6975033" y="-9950"/>
                  <a:pt x="7243757" y="2386"/>
                  <a:pt x="7494608" y="0"/>
                </a:cubicBezTo>
                <a:cubicBezTo>
                  <a:pt x="7745459" y="-2386"/>
                  <a:pt x="7992676" y="17024"/>
                  <a:pt x="8158706" y="0"/>
                </a:cubicBezTo>
                <a:cubicBezTo>
                  <a:pt x="8273780" y="9902"/>
                  <a:pt x="8338011" y="80233"/>
                  <a:pt x="8348241" y="189535"/>
                </a:cubicBezTo>
                <a:cubicBezTo>
                  <a:pt x="8338027" y="359574"/>
                  <a:pt x="8326464" y="712222"/>
                  <a:pt x="8348241" y="945297"/>
                </a:cubicBezTo>
                <a:cubicBezTo>
                  <a:pt x="8370018" y="1178372"/>
                  <a:pt x="8345203" y="1385682"/>
                  <a:pt x="8348241" y="1632354"/>
                </a:cubicBezTo>
                <a:cubicBezTo>
                  <a:pt x="8351279" y="1879026"/>
                  <a:pt x="8316641" y="2008069"/>
                  <a:pt x="8348241" y="2319411"/>
                </a:cubicBezTo>
                <a:cubicBezTo>
                  <a:pt x="8379841" y="2630753"/>
                  <a:pt x="8316213" y="3032140"/>
                  <a:pt x="8348241" y="3624819"/>
                </a:cubicBezTo>
                <a:cubicBezTo>
                  <a:pt x="8350713" y="3728833"/>
                  <a:pt x="8254518" y="3813824"/>
                  <a:pt x="8158706" y="3814354"/>
                </a:cubicBezTo>
                <a:cubicBezTo>
                  <a:pt x="7973152" y="3835311"/>
                  <a:pt x="7896497" y="3833641"/>
                  <a:pt x="7733684" y="3814354"/>
                </a:cubicBezTo>
                <a:cubicBezTo>
                  <a:pt x="7570871" y="3795067"/>
                  <a:pt x="7149097" y="3788078"/>
                  <a:pt x="6989894" y="3814354"/>
                </a:cubicBezTo>
                <a:cubicBezTo>
                  <a:pt x="6830691" y="3840631"/>
                  <a:pt x="6636421" y="3813887"/>
                  <a:pt x="6325797" y="3814354"/>
                </a:cubicBezTo>
                <a:cubicBezTo>
                  <a:pt x="6015173" y="3814821"/>
                  <a:pt x="5863695" y="3843284"/>
                  <a:pt x="5661699" y="3814354"/>
                </a:cubicBezTo>
                <a:cubicBezTo>
                  <a:pt x="5459703" y="3785424"/>
                  <a:pt x="5121361" y="3790968"/>
                  <a:pt x="4917910" y="3814354"/>
                </a:cubicBezTo>
                <a:cubicBezTo>
                  <a:pt x="4714459" y="3837740"/>
                  <a:pt x="4619605" y="3826748"/>
                  <a:pt x="4492887" y="3814354"/>
                </a:cubicBezTo>
                <a:cubicBezTo>
                  <a:pt x="4366169" y="3801960"/>
                  <a:pt x="4107944" y="3838230"/>
                  <a:pt x="3828790" y="3814354"/>
                </a:cubicBezTo>
                <a:cubicBezTo>
                  <a:pt x="3549636" y="3790478"/>
                  <a:pt x="3532490" y="3835234"/>
                  <a:pt x="3324076" y="3814354"/>
                </a:cubicBezTo>
                <a:cubicBezTo>
                  <a:pt x="3115662" y="3793474"/>
                  <a:pt x="2823005" y="3819464"/>
                  <a:pt x="2659978" y="3814354"/>
                </a:cubicBezTo>
                <a:cubicBezTo>
                  <a:pt x="2496951" y="3809244"/>
                  <a:pt x="2341954" y="3821306"/>
                  <a:pt x="2155264" y="3814354"/>
                </a:cubicBezTo>
                <a:cubicBezTo>
                  <a:pt x="1968574" y="3807402"/>
                  <a:pt x="1689568" y="3827926"/>
                  <a:pt x="1491166" y="3814354"/>
                </a:cubicBezTo>
                <a:cubicBezTo>
                  <a:pt x="1292764" y="3800782"/>
                  <a:pt x="1196905" y="3831713"/>
                  <a:pt x="1066144" y="3814354"/>
                </a:cubicBezTo>
                <a:cubicBezTo>
                  <a:pt x="935383" y="3796995"/>
                  <a:pt x="564472" y="3803522"/>
                  <a:pt x="189535" y="3814354"/>
                </a:cubicBezTo>
                <a:cubicBezTo>
                  <a:pt x="82655" y="3813147"/>
                  <a:pt x="4883" y="3740233"/>
                  <a:pt x="0" y="3624819"/>
                </a:cubicBezTo>
                <a:cubicBezTo>
                  <a:pt x="-31340" y="3441351"/>
                  <a:pt x="-24748" y="3085479"/>
                  <a:pt x="0" y="2937762"/>
                </a:cubicBezTo>
                <a:cubicBezTo>
                  <a:pt x="24748" y="2790045"/>
                  <a:pt x="-19117" y="2540249"/>
                  <a:pt x="0" y="2182000"/>
                </a:cubicBezTo>
                <a:cubicBezTo>
                  <a:pt x="19117" y="1823751"/>
                  <a:pt x="-4825" y="1753353"/>
                  <a:pt x="0" y="1598001"/>
                </a:cubicBezTo>
                <a:cubicBezTo>
                  <a:pt x="4825" y="1442649"/>
                  <a:pt x="2545" y="1039699"/>
                  <a:pt x="0" y="876592"/>
                </a:cubicBezTo>
                <a:cubicBezTo>
                  <a:pt x="-2545" y="713485"/>
                  <a:pt x="31031" y="501457"/>
                  <a:pt x="0" y="189535"/>
                </a:cubicBezTo>
                <a:close/>
              </a:path>
            </a:pathLst>
          </a:custGeom>
          <a:solidFill>
            <a:srgbClr val="EFEAE1"/>
          </a:solidFill>
          <a:ln w="38100" cap="flat" cmpd="sng" algn="ctr">
            <a:solidFill>
              <a:srgbClr val="C1AC85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351190176">
                  <a:prstGeom prst="roundRect">
                    <a:avLst>
                      <a:gd name="adj" fmla="val 496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85800"/>
            <a:endParaRPr lang="zh-TW" altLang="en-US" kern="0">
              <a:solidFill>
                <a:srgbClr val="6E563E"/>
              </a:solidFill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F997A23-13C3-42F4-BF01-ECFB4AA5644C}"/>
              </a:ext>
            </a:extLst>
          </p:cNvPr>
          <p:cNvSpPr txBox="1">
            <a:spLocks noChangeArrowheads="1"/>
          </p:cNvSpPr>
          <p:nvPr/>
        </p:nvSpPr>
        <p:spPr>
          <a:xfrm>
            <a:off x="747863" y="1043196"/>
            <a:ext cx="7826802" cy="22908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rgbClr val="C2905E"/>
              </a:buClr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老者安什麼？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rgbClr val="C2905E"/>
              </a:buClr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老者如何安？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rgbClr val="C2905E"/>
              </a:buClr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老人的特質？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rgbClr val="C2905E"/>
              </a:buClr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老人的需求？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rgbClr val="C2905E"/>
              </a:buClr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在工商業的社會中，家中的老人是何處境？</a:t>
            </a:r>
          </a:p>
          <a:p>
            <a:pPr marL="288000" indent="-288000" algn="just">
              <a:lnSpc>
                <a:spcPct val="120000"/>
              </a:lnSpc>
              <a:spcBef>
                <a:spcPts val="600"/>
              </a:spcBef>
              <a:buClr>
                <a:srgbClr val="C2905E"/>
              </a:buClr>
              <a:buFont typeface="Arial" panose="020B0604020202020204" pitchFamily="34" charset="0"/>
              <a:buChar char="•"/>
            </a:pPr>
            <a:r>
              <a:rPr lang="zh-TW" altLang="en-US" sz="2800" b="1" spc="-70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在現在社會中，你希望自己如何「老」、「去」？</a:t>
            </a:r>
          </a:p>
        </p:txBody>
      </p:sp>
      <p:sp>
        <p:nvSpPr>
          <p:cNvPr id="18" name="箭號: 向右 5">
            <a:extLst>
              <a:ext uri="{FF2B5EF4-FFF2-40B4-BE49-F238E27FC236}">
                <a16:creationId xmlns:a16="http://schemas.microsoft.com/office/drawing/2014/main" id="{6D9D1D72-10B1-469E-AC90-E4BB075C1FD0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6E563E"/>
              </a:solidFill>
            </a:endParaRPr>
          </a:p>
        </p:txBody>
      </p:sp>
      <p:sp>
        <p:nvSpPr>
          <p:cNvPr id="1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2379594C-F814-42B5-B391-CBD0017FE11A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6E563E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32C065A1-EF08-424D-908F-5EBE5772ACBC}"/>
              </a:ext>
            </a:extLst>
          </p:cNvPr>
          <p:cNvSpPr txBox="1">
            <a:spLocks noChangeArrowheads="1"/>
          </p:cNvSpPr>
          <p:nvPr/>
        </p:nvSpPr>
        <p:spPr>
          <a:xfrm>
            <a:off x="367960" y="180435"/>
            <a:ext cx="6363766" cy="5039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zh-TW" altLang="en-US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老者「安之」？</a:t>
            </a:r>
          </a:p>
        </p:txBody>
      </p:sp>
    </p:spTree>
    <p:extLst>
      <p:ext uri="{BB962C8B-B14F-4D97-AF65-F5344CB8AC3E}">
        <p14:creationId xmlns:p14="http://schemas.microsoft.com/office/powerpoint/2010/main" val="773762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5723C79A-1DBE-4684-9F6E-98F96DDD21DC}"/>
              </a:ext>
            </a:extLst>
          </p:cNvPr>
          <p:cNvSpPr txBox="1"/>
          <p:nvPr/>
        </p:nvSpPr>
        <p:spPr>
          <a:xfrm>
            <a:off x="749373" y="-7975"/>
            <a:ext cx="2391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3" name="橢圓 12">
            <a:hlinkClick r:id="rId2" action="ppaction://hlinksldjump"/>
            <a:extLst>
              <a:ext uri="{FF2B5EF4-FFF2-40B4-BE49-F238E27FC236}">
                <a16:creationId xmlns:a16="http://schemas.microsoft.com/office/drawing/2014/main" id="{3CCDFC5E-E12B-4E83-BE63-AEDE6AE40DDB}"/>
              </a:ext>
            </a:extLst>
          </p:cNvPr>
          <p:cNvSpPr/>
          <p:nvPr/>
        </p:nvSpPr>
        <p:spPr>
          <a:xfrm>
            <a:off x="301871" y="-145534"/>
            <a:ext cx="1136906" cy="1136906"/>
          </a:xfrm>
          <a:prstGeom prst="ellipse">
            <a:avLst/>
          </a:prstGeom>
          <a:gradFill flip="none" rotWithShape="1">
            <a:gsLst>
              <a:gs pos="2000">
                <a:srgbClr val="FACF7E"/>
              </a:gs>
              <a:gs pos="100000">
                <a:srgbClr val="F4CCB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F0E3B14-9BE9-45F4-922F-27FF8803D693}"/>
              </a:ext>
            </a:extLst>
          </p:cNvPr>
          <p:cNvSpPr txBox="1"/>
          <p:nvPr/>
        </p:nvSpPr>
        <p:spPr>
          <a:xfrm>
            <a:off x="749373" y="-38746"/>
            <a:ext cx="2391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5685330-5714-4764-A929-A1474AB340DC}"/>
              </a:ext>
            </a:extLst>
          </p:cNvPr>
          <p:cNvSpPr txBox="1"/>
          <p:nvPr/>
        </p:nvSpPr>
        <p:spPr>
          <a:xfrm>
            <a:off x="3012440" y="1723697"/>
            <a:ext cx="3119120" cy="84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TW" altLang="en-US" sz="4500" b="1" dirty="0">
                <a:solidFill>
                  <a:srgbClr val="6E563E"/>
                </a:solidFill>
                <a:effectLst>
                  <a:outerShdw blurRad="12700" dist="38100" dir="2700000" algn="tl" rotWithShape="0">
                    <a:srgbClr val="FFF8E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題目索引</a:t>
            </a:r>
          </a:p>
        </p:txBody>
      </p:sp>
      <p:sp>
        <p:nvSpPr>
          <p:cNvPr id="8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A08353C1-3679-466A-AC50-5A7692C805C9}"/>
              </a:ext>
            </a:extLst>
          </p:cNvPr>
          <p:cNvSpPr txBox="1"/>
          <p:nvPr/>
        </p:nvSpPr>
        <p:spPr>
          <a:xfrm>
            <a:off x="-1" y="1131538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751516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1511E4A2-A037-4A84-8ED9-653390523E97}"/>
              </a:ext>
            </a:extLst>
          </p:cNvPr>
          <p:cNvGrpSpPr/>
          <p:nvPr/>
        </p:nvGrpSpPr>
        <p:grpSpPr>
          <a:xfrm>
            <a:off x="391886" y="1020148"/>
            <a:ext cx="8647610" cy="511200"/>
            <a:chOff x="391886" y="1020148"/>
            <a:chExt cx="8647610" cy="511200"/>
          </a:xfrm>
        </p:grpSpPr>
        <p:sp>
          <p:nvSpPr>
            <p:cNvPr id="31" name="矩形: 圓角 30">
              <a:hlinkClick r:id="rId2" action="ppaction://hlinksldjump"/>
              <a:extLst>
                <a:ext uri="{FF2B5EF4-FFF2-40B4-BE49-F238E27FC236}">
                  <a16:creationId xmlns:a16="http://schemas.microsoft.com/office/drawing/2014/main" id="{C85529C8-CBB7-4A68-9165-A3F9D936F51C}"/>
                </a:ext>
              </a:extLst>
            </p:cNvPr>
            <p:cNvSpPr/>
            <p:nvPr/>
          </p:nvSpPr>
          <p:spPr>
            <a:xfrm>
              <a:off x="391886" y="1020148"/>
              <a:ext cx="8647610" cy="511200"/>
            </a:xfrm>
            <a:prstGeom prst="roundRect">
              <a:avLst/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D62892F1-F52B-475D-B96E-3786E630C9B9}"/>
                </a:ext>
              </a:extLst>
            </p:cNvPr>
            <p:cNvGrpSpPr/>
            <p:nvPr/>
          </p:nvGrpSpPr>
          <p:grpSpPr>
            <a:xfrm>
              <a:off x="482574" y="1048286"/>
              <a:ext cx="8378396" cy="481913"/>
              <a:chOff x="482574" y="590331"/>
              <a:chExt cx="8378396" cy="481913"/>
            </a:xfrm>
          </p:grpSpPr>
          <p:sp>
            <p:nvSpPr>
              <p:cNvPr id="11" name="Rectangle 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98F6003E-A0B1-46D6-AE0A-9CC0B5BB689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40923" y="590331"/>
                <a:ext cx="8020047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篇名「死去活來」的意思為何？帶有何種情緒？</a:t>
                </a:r>
                <a:b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AC54C21E-0F7C-41F6-AAA6-F86308E7652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619409"/>
                <a:ext cx="462643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C1FF10B4-CB66-49BD-AFF8-25C9FEE7F24E}"/>
              </a:ext>
            </a:extLst>
          </p:cNvPr>
          <p:cNvGrpSpPr/>
          <p:nvPr/>
        </p:nvGrpSpPr>
        <p:grpSpPr>
          <a:xfrm>
            <a:off x="391886" y="1719822"/>
            <a:ext cx="8647610" cy="1606997"/>
            <a:chOff x="391886" y="2057467"/>
            <a:chExt cx="8647610" cy="1606997"/>
          </a:xfrm>
        </p:grpSpPr>
        <p:sp>
          <p:nvSpPr>
            <p:cNvPr id="32" name="矩形: 圓角 31">
              <a:hlinkClick r:id="rId3" action="ppaction://hlinksldjump"/>
              <a:extLst>
                <a:ext uri="{FF2B5EF4-FFF2-40B4-BE49-F238E27FC236}">
                  <a16:creationId xmlns:a16="http://schemas.microsoft.com/office/drawing/2014/main" id="{CCA392E6-A509-4D91-A4B7-08A268549B77}"/>
                </a:ext>
              </a:extLst>
            </p:cNvPr>
            <p:cNvSpPr/>
            <p:nvPr/>
          </p:nvSpPr>
          <p:spPr>
            <a:xfrm>
              <a:off x="391886" y="2057467"/>
              <a:ext cx="8647610" cy="1606997"/>
            </a:xfrm>
            <a:prstGeom prst="roundRect">
              <a:avLst>
                <a:gd name="adj" fmla="val 7454"/>
              </a:avLst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4C6BED4C-6F83-4048-8154-02ABAA1D2C92}"/>
                </a:ext>
              </a:extLst>
            </p:cNvPr>
            <p:cNvGrpSpPr/>
            <p:nvPr/>
          </p:nvGrpSpPr>
          <p:grpSpPr>
            <a:xfrm>
              <a:off x="482574" y="2086547"/>
              <a:ext cx="8482900" cy="452835"/>
              <a:chOff x="482574" y="1266698"/>
              <a:chExt cx="8482900" cy="452835"/>
            </a:xfrm>
          </p:grpSpPr>
          <p:sp>
            <p:nvSpPr>
              <p:cNvPr id="17" name="Rectangle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9A6A03D-468B-42C0-A24E-7E3D3EFBF9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40923" y="1266699"/>
                <a:ext cx="8124551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「家人雖然沒有全數到齊，大大小小四十八個人從各地趕回來了。」作者在此段直言子孫們返鄉的目的。甚至提到他們連年節也未曾返家祭祖。奔回老家也只是為了「即將擁有的那一片山地」。作者為何直言？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Rectangle 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B9B81126-50CA-420D-B771-1D06351DEF4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1266698"/>
                <a:ext cx="462643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281177E7-9B2D-4290-8386-033CB075EDFB}"/>
              </a:ext>
            </a:extLst>
          </p:cNvPr>
          <p:cNvGrpSpPr/>
          <p:nvPr/>
        </p:nvGrpSpPr>
        <p:grpSpPr>
          <a:xfrm>
            <a:off x="391886" y="3515293"/>
            <a:ext cx="8647610" cy="882000"/>
            <a:chOff x="391886" y="3394361"/>
            <a:chExt cx="8647610" cy="882000"/>
          </a:xfrm>
        </p:grpSpPr>
        <p:sp>
          <p:nvSpPr>
            <p:cNvPr id="35" name="矩形: 圓角 34">
              <a:hlinkClick r:id="rId4" action="ppaction://hlinksldjump"/>
              <a:extLst>
                <a:ext uri="{FF2B5EF4-FFF2-40B4-BE49-F238E27FC236}">
                  <a16:creationId xmlns:a16="http://schemas.microsoft.com/office/drawing/2014/main" id="{50BF0998-5BE1-46C0-BB50-A61EAD0EE9C9}"/>
                </a:ext>
              </a:extLst>
            </p:cNvPr>
            <p:cNvSpPr/>
            <p:nvPr/>
          </p:nvSpPr>
          <p:spPr>
            <a:xfrm>
              <a:off x="391886" y="3394361"/>
              <a:ext cx="8647610" cy="882000"/>
            </a:xfrm>
            <a:prstGeom prst="roundRect">
              <a:avLst/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817F6F8F-4FD6-4EB4-8A4A-4F6A8502AE87}"/>
                </a:ext>
              </a:extLst>
            </p:cNvPr>
            <p:cNvGrpSpPr/>
            <p:nvPr/>
          </p:nvGrpSpPr>
          <p:grpSpPr>
            <a:xfrm>
              <a:off x="482574" y="3423440"/>
              <a:ext cx="8275550" cy="452835"/>
              <a:chOff x="482574" y="2550261"/>
              <a:chExt cx="8275550" cy="452835"/>
            </a:xfrm>
          </p:grpSpPr>
          <p:sp>
            <p:nvSpPr>
              <p:cNvPr id="21" name="Rectangle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96E49ED9-5D37-4224-924B-A1066D7ACD8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40923" y="2550262"/>
                <a:ext cx="7917201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作者一一描寫回來奔喪的晚輩們的狀態有何不同，藉此想呈現何種樣態？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Rectangle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44FCAFE-4427-4AC9-88BD-981FFF1E708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2550261"/>
                <a:ext cx="462643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8" name="Rectangle 5">
            <a:extLst>
              <a:ext uri="{FF2B5EF4-FFF2-40B4-BE49-F238E27FC236}">
                <a16:creationId xmlns:a16="http://schemas.microsoft.com/office/drawing/2014/main" id="{422AA08E-0A8D-49EA-8339-FE9191E470E4}"/>
              </a:ext>
            </a:extLst>
          </p:cNvPr>
          <p:cNvSpPr txBox="1">
            <a:spLocks noChangeArrowheads="1"/>
          </p:cNvSpPr>
          <p:nvPr/>
        </p:nvSpPr>
        <p:spPr>
          <a:xfrm>
            <a:off x="2695800" y="201950"/>
            <a:ext cx="3752400" cy="629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lnSpc>
                <a:spcPct val="120000"/>
              </a:lnSpc>
              <a:defRPr sz="4000" b="1">
                <a:solidFill>
                  <a:srgbClr val="0384A3"/>
                </a:solidFill>
                <a:effectLst>
                  <a:outerShdw blurRad="12700" dist="38100" dir="2700000" algn="tl" rotWithShape="0">
                    <a:srgbClr val="00DEDE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3200" dirty="0">
                <a:solidFill>
                  <a:srgbClr val="6E563E"/>
                </a:solidFill>
                <a:effectLst>
                  <a:outerShdw blurRad="12700" dist="38100" dir="2700000" algn="tl" rotWithShape="0">
                    <a:srgbClr val="C1AC85">
                      <a:alpha val="40000"/>
                    </a:srgbClr>
                  </a:outerShdw>
                </a:effectLst>
              </a:rPr>
              <a:t>題目索引</a:t>
            </a:r>
          </a:p>
        </p:txBody>
      </p:sp>
      <p:sp>
        <p:nvSpPr>
          <p:cNvPr id="40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52A8AA78-DA61-4084-AABA-9BFB84885FA9}"/>
              </a:ext>
            </a:extLst>
          </p:cNvPr>
          <p:cNvSpPr txBox="1"/>
          <p:nvPr/>
        </p:nvSpPr>
        <p:spPr>
          <a:xfrm>
            <a:off x="0" y="566372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49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2D5ACBDF-46B6-4CF4-8663-40482B62BBB7}"/>
              </a:ext>
            </a:extLst>
          </p:cNvPr>
          <p:cNvSpPr txBox="1"/>
          <p:nvPr/>
        </p:nvSpPr>
        <p:spPr>
          <a:xfrm>
            <a:off x="0" y="1215384"/>
            <a:ext cx="297518" cy="924987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題目索引</a:t>
            </a:r>
          </a:p>
        </p:txBody>
      </p:sp>
      <p:sp>
        <p:nvSpPr>
          <p:cNvPr id="36" name="箭號: 向右 5">
            <a:hlinkClick r:id="rId8" action="ppaction://hlinksldjump"/>
            <a:extLst>
              <a:ext uri="{FF2B5EF4-FFF2-40B4-BE49-F238E27FC236}">
                <a16:creationId xmlns:a16="http://schemas.microsoft.com/office/drawing/2014/main" id="{0AE32888-A4E7-4E4F-A94D-228A99B9B8DE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箭號: 向右 6">
            <a:extLst>
              <a:ext uri="{FF2B5EF4-FFF2-40B4-BE49-F238E27FC236}">
                <a16:creationId xmlns:a16="http://schemas.microsoft.com/office/drawing/2014/main" id="{84D281DD-D51C-448A-985C-6D87E7F8AF26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1A4F9644-6B8C-433A-A8D0-E20AC3B009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229" y="4180113"/>
            <a:ext cx="385008" cy="6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14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032C3AA9-2B51-4EE2-8639-23A80E88DD9E}"/>
              </a:ext>
            </a:extLst>
          </p:cNvPr>
          <p:cNvGrpSpPr/>
          <p:nvPr/>
        </p:nvGrpSpPr>
        <p:grpSpPr>
          <a:xfrm>
            <a:off x="391886" y="1020148"/>
            <a:ext cx="8752114" cy="882000"/>
            <a:chOff x="391886" y="1020148"/>
            <a:chExt cx="8752114" cy="882000"/>
          </a:xfrm>
        </p:grpSpPr>
        <p:sp>
          <p:nvSpPr>
            <p:cNvPr id="31" name="矩形: 圓角 30">
              <a:hlinkClick r:id="rId2" action="ppaction://hlinksldjump"/>
              <a:extLst>
                <a:ext uri="{FF2B5EF4-FFF2-40B4-BE49-F238E27FC236}">
                  <a16:creationId xmlns:a16="http://schemas.microsoft.com/office/drawing/2014/main" id="{C85529C8-CBB7-4A68-9165-A3F9D936F51C}"/>
                </a:ext>
              </a:extLst>
            </p:cNvPr>
            <p:cNvSpPr/>
            <p:nvPr/>
          </p:nvSpPr>
          <p:spPr>
            <a:xfrm>
              <a:off x="391886" y="1020148"/>
              <a:ext cx="8647610" cy="882000"/>
            </a:xfrm>
            <a:prstGeom prst="roundRect">
              <a:avLst>
                <a:gd name="adj" fmla="val 10249"/>
              </a:avLst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D62892F1-F52B-475D-B96E-3786E630C9B9}"/>
                </a:ext>
              </a:extLst>
            </p:cNvPr>
            <p:cNvGrpSpPr/>
            <p:nvPr/>
          </p:nvGrpSpPr>
          <p:grpSpPr>
            <a:xfrm>
              <a:off x="482574" y="1049331"/>
              <a:ext cx="8661426" cy="452835"/>
              <a:chOff x="482574" y="619409"/>
              <a:chExt cx="8661426" cy="452835"/>
            </a:xfrm>
          </p:grpSpPr>
          <p:sp>
            <p:nvSpPr>
              <p:cNvPr id="11" name="Rectangle 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98F6003E-A0B1-46D6-AE0A-9CC0B5BB689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40923" y="619410"/>
                <a:ext cx="8303077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spc="-7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當死而復生的粉娘問圍在身邊的子孫「呷飽未」時，子孫為什麼會感到莫名的好笑？</a:t>
                </a:r>
                <a:endParaRPr lang="en-US" altLang="zh-TW" sz="2400" b="1" spc="-7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C54C21E-0F7C-41F6-AAA6-F86308E7652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619409"/>
                <a:ext cx="462643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3B25848A-8AB3-4B5A-82E7-B0A7A36FB34E}"/>
              </a:ext>
            </a:extLst>
          </p:cNvPr>
          <p:cNvGrpSpPr/>
          <p:nvPr/>
        </p:nvGrpSpPr>
        <p:grpSpPr>
          <a:xfrm>
            <a:off x="391886" y="2086433"/>
            <a:ext cx="8647610" cy="1248950"/>
            <a:chOff x="391886" y="2746762"/>
            <a:chExt cx="8647610" cy="1248950"/>
          </a:xfrm>
        </p:grpSpPr>
        <p:sp>
          <p:nvSpPr>
            <p:cNvPr id="33" name="矩形: 圓角 32">
              <a:hlinkClick r:id="rId4" action="ppaction://hlinksldjump"/>
              <a:extLst>
                <a:ext uri="{FF2B5EF4-FFF2-40B4-BE49-F238E27FC236}">
                  <a16:creationId xmlns:a16="http://schemas.microsoft.com/office/drawing/2014/main" id="{855ADFCB-F805-47ED-847A-A4171E88C682}"/>
                </a:ext>
              </a:extLst>
            </p:cNvPr>
            <p:cNvSpPr/>
            <p:nvPr/>
          </p:nvSpPr>
          <p:spPr>
            <a:xfrm>
              <a:off x="391886" y="2746762"/>
              <a:ext cx="8647610" cy="1248950"/>
            </a:xfrm>
            <a:prstGeom prst="roundRect">
              <a:avLst>
                <a:gd name="adj" fmla="val 7602"/>
              </a:avLst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B3002B66-3BFF-4FC8-BEE9-673B8C068979}"/>
                </a:ext>
              </a:extLst>
            </p:cNvPr>
            <p:cNvGrpSpPr/>
            <p:nvPr/>
          </p:nvGrpSpPr>
          <p:grpSpPr>
            <a:xfrm>
              <a:off x="482574" y="2775841"/>
              <a:ext cx="8275550" cy="452835"/>
              <a:chOff x="482574" y="1913987"/>
              <a:chExt cx="8275550" cy="452835"/>
            </a:xfrm>
          </p:grpSpPr>
          <p:sp>
            <p:nvSpPr>
              <p:cNvPr id="19" name="Rectangle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B07EC6C-FBF8-40FD-9B22-6524E4E17E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40923" y="1913988"/>
                <a:ext cx="7917201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「么兒當場考她認人</a:t>
                </a:r>
                <a:r>
                  <a:rPr lang="en-US" altLang="zh-TW" sz="24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……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但是有一半以上的人，儘管旁人提示她，說不上來就是說不上」看似尋常的測試，作者呈現出了現代社會中何種家庭關係</a:t>
                </a: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?</a:t>
                </a:r>
              </a:p>
            </p:txBody>
          </p:sp>
          <p:sp>
            <p:nvSpPr>
              <p:cNvPr id="20" name="Rectangle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B31F97D-D3E5-44E0-8399-3F58E85377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1913987"/>
                <a:ext cx="462643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B2869820-0B5B-4A29-AECA-A109A9E3D32C}"/>
              </a:ext>
            </a:extLst>
          </p:cNvPr>
          <p:cNvGrpSpPr/>
          <p:nvPr/>
        </p:nvGrpSpPr>
        <p:grpSpPr>
          <a:xfrm>
            <a:off x="391886" y="3515293"/>
            <a:ext cx="8647610" cy="882000"/>
            <a:chOff x="391886" y="4099175"/>
            <a:chExt cx="8647610" cy="882000"/>
          </a:xfrm>
        </p:grpSpPr>
        <p:sp>
          <p:nvSpPr>
            <p:cNvPr id="34" name="矩形: 圓角 33">
              <a:hlinkClick r:id="rId6" action="ppaction://hlinksldjump"/>
              <a:extLst>
                <a:ext uri="{FF2B5EF4-FFF2-40B4-BE49-F238E27FC236}">
                  <a16:creationId xmlns:a16="http://schemas.microsoft.com/office/drawing/2014/main" id="{985D9DB2-C246-4D33-B2DE-A0A52792679F}"/>
                </a:ext>
              </a:extLst>
            </p:cNvPr>
            <p:cNvSpPr/>
            <p:nvPr/>
          </p:nvSpPr>
          <p:spPr>
            <a:xfrm>
              <a:off x="391886" y="4099175"/>
              <a:ext cx="8647610" cy="882000"/>
            </a:xfrm>
            <a:prstGeom prst="roundRect">
              <a:avLst>
                <a:gd name="adj" fmla="val 10743"/>
              </a:avLst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B18A3A89-7AF0-40F0-B991-8A8814C5947D}"/>
                </a:ext>
              </a:extLst>
            </p:cNvPr>
            <p:cNvGrpSpPr/>
            <p:nvPr/>
          </p:nvGrpSpPr>
          <p:grpSpPr>
            <a:xfrm>
              <a:off x="482574" y="4128254"/>
              <a:ext cx="8452420" cy="452835"/>
              <a:chOff x="482574" y="3186534"/>
              <a:chExt cx="8452420" cy="452835"/>
            </a:xfrm>
          </p:grpSpPr>
          <p:sp>
            <p:nvSpPr>
              <p:cNvPr id="25" name="Rectangle 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E27D78C6-6343-483E-9AE8-DF6D9B4F8A7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45218" y="3186535"/>
                <a:ext cx="7989776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「總而言之，她怪自己生太多，怪自己老了，記性不好。」在這段情節中，作者要表達的是什麼？</a:t>
                </a:r>
              </a:p>
            </p:txBody>
          </p:sp>
          <p:sp>
            <p:nvSpPr>
              <p:cNvPr id="26" name="Rectangle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76C388D-D104-482F-892C-183CA482214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3186534"/>
                <a:ext cx="567897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6" name="Rectangle 5">
            <a:extLst>
              <a:ext uri="{FF2B5EF4-FFF2-40B4-BE49-F238E27FC236}">
                <a16:creationId xmlns:a16="http://schemas.microsoft.com/office/drawing/2014/main" id="{5284769E-0CD6-44C5-AB44-4F252E904A21}"/>
              </a:ext>
            </a:extLst>
          </p:cNvPr>
          <p:cNvSpPr txBox="1">
            <a:spLocks noChangeArrowheads="1"/>
          </p:cNvSpPr>
          <p:nvPr/>
        </p:nvSpPr>
        <p:spPr>
          <a:xfrm>
            <a:off x="2695800" y="201950"/>
            <a:ext cx="3752400" cy="629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lnSpc>
                <a:spcPct val="120000"/>
              </a:lnSpc>
              <a:defRPr sz="4000" b="1">
                <a:solidFill>
                  <a:srgbClr val="0384A3"/>
                </a:solidFill>
                <a:effectLst>
                  <a:outerShdw blurRad="12700" dist="38100" dir="2700000" algn="tl" rotWithShape="0">
                    <a:srgbClr val="00DEDE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3200" dirty="0">
                <a:solidFill>
                  <a:srgbClr val="6E563E"/>
                </a:solidFill>
                <a:effectLst>
                  <a:outerShdw blurRad="12700" dist="38100" dir="2700000" algn="tl" rotWithShape="0">
                    <a:srgbClr val="C1AC85">
                      <a:alpha val="40000"/>
                    </a:srgbClr>
                  </a:outerShdw>
                </a:effectLst>
              </a:rPr>
              <a:t>題目索引</a:t>
            </a:r>
          </a:p>
        </p:txBody>
      </p:sp>
      <p:sp>
        <p:nvSpPr>
          <p:cNvPr id="3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62DD5C37-50A3-4D26-815F-C4407E465BCE}"/>
              </a:ext>
            </a:extLst>
          </p:cNvPr>
          <p:cNvSpPr txBox="1"/>
          <p:nvPr/>
        </p:nvSpPr>
        <p:spPr>
          <a:xfrm>
            <a:off x="0" y="566372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3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F99D9556-D335-4950-9A13-F1E14A418699}"/>
              </a:ext>
            </a:extLst>
          </p:cNvPr>
          <p:cNvSpPr txBox="1"/>
          <p:nvPr/>
        </p:nvSpPr>
        <p:spPr>
          <a:xfrm>
            <a:off x="0" y="1215384"/>
            <a:ext cx="297518" cy="924987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題目索引</a:t>
            </a:r>
          </a:p>
        </p:txBody>
      </p:sp>
      <p:sp>
        <p:nvSpPr>
          <p:cNvPr id="43" name="箭號: 向右 5">
            <a:hlinkClick r:id="rId9" action="ppaction://hlinksldjump"/>
            <a:extLst>
              <a:ext uri="{FF2B5EF4-FFF2-40B4-BE49-F238E27FC236}">
                <a16:creationId xmlns:a16="http://schemas.microsoft.com/office/drawing/2014/main" id="{1D042AB5-8FE0-436A-9E25-1476FCEA5F4B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6E563E"/>
              </a:solidFill>
            </a:endParaRPr>
          </a:p>
        </p:txBody>
      </p:sp>
      <p:sp>
        <p:nvSpPr>
          <p:cNvPr id="44" name="箭號: 向右 6">
            <a:hlinkClick r:id="rId10" action="ppaction://hlinksldjump"/>
            <a:extLst>
              <a:ext uri="{FF2B5EF4-FFF2-40B4-BE49-F238E27FC236}">
                <a16:creationId xmlns:a16="http://schemas.microsoft.com/office/drawing/2014/main" id="{F46DB6A0-3B6C-44FB-81D8-75D7A1211DDE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6E563E"/>
              </a:solidFill>
            </a:endParaRPr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6FD8942F-7DBD-4425-9F2F-FBA097017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229" y="4180113"/>
            <a:ext cx="385008" cy="6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93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032C3AA9-2B51-4EE2-8639-23A80E88DD9E}"/>
              </a:ext>
            </a:extLst>
          </p:cNvPr>
          <p:cNvGrpSpPr/>
          <p:nvPr/>
        </p:nvGrpSpPr>
        <p:grpSpPr>
          <a:xfrm>
            <a:off x="391886" y="1020148"/>
            <a:ext cx="8647610" cy="882000"/>
            <a:chOff x="391886" y="1020148"/>
            <a:chExt cx="8647610" cy="882000"/>
          </a:xfrm>
        </p:grpSpPr>
        <p:sp>
          <p:nvSpPr>
            <p:cNvPr id="31" name="矩形: 圓角 30">
              <a:hlinkClick r:id="rId2" action="ppaction://hlinksldjump"/>
              <a:extLst>
                <a:ext uri="{FF2B5EF4-FFF2-40B4-BE49-F238E27FC236}">
                  <a16:creationId xmlns:a16="http://schemas.microsoft.com/office/drawing/2014/main" id="{C85529C8-CBB7-4A68-9165-A3F9D936F51C}"/>
                </a:ext>
              </a:extLst>
            </p:cNvPr>
            <p:cNvSpPr/>
            <p:nvPr/>
          </p:nvSpPr>
          <p:spPr>
            <a:xfrm>
              <a:off x="391886" y="1020148"/>
              <a:ext cx="8647610" cy="882000"/>
            </a:xfrm>
            <a:prstGeom prst="roundRect">
              <a:avLst>
                <a:gd name="adj" fmla="val 12224"/>
              </a:avLst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D62892F1-F52B-475D-B96E-3786E630C9B9}"/>
                </a:ext>
              </a:extLst>
            </p:cNvPr>
            <p:cNvGrpSpPr/>
            <p:nvPr/>
          </p:nvGrpSpPr>
          <p:grpSpPr>
            <a:xfrm>
              <a:off x="482574" y="1049331"/>
              <a:ext cx="7799278" cy="452835"/>
              <a:chOff x="482574" y="619409"/>
              <a:chExt cx="7799278" cy="452835"/>
            </a:xfrm>
          </p:grpSpPr>
          <p:sp>
            <p:nvSpPr>
              <p:cNvPr id="11" name="Rectangle 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98F6003E-A0B1-46D6-AE0A-9CC0B5BB689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40924" y="619410"/>
                <a:ext cx="7440928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spc="-7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當粉娘「死去」又「活來」，小說中人物的態度為何？作者要凸顯的問題為何？</a:t>
                </a:r>
                <a:endParaRPr lang="en-US" altLang="zh-TW" sz="2400" b="1" spc="-7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C54C21E-0F7C-41F6-AAA6-F86308E7652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619409"/>
                <a:ext cx="462643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3B25848A-8AB3-4B5A-82E7-B0A7A36FB34E}"/>
              </a:ext>
            </a:extLst>
          </p:cNvPr>
          <p:cNvGrpSpPr/>
          <p:nvPr/>
        </p:nvGrpSpPr>
        <p:grpSpPr>
          <a:xfrm>
            <a:off x="391886" y="2086433"/>
            <a:ext cx="8647610" cy="511200"/>
            <a:chOff x="391886" y="2746762"/>
            <a:chExt cx="8647610" cy="511200"/>
          </a:xfrm>
        </p:grpSpPr>
        <p:sp>
          <p:nvSpPr>
            <p:cNvPr id="33" name="矩形: 圓角 32">
              <a:hlinkClick r:id="rId4" action="ppaction://hlinksldjump"/>
              <a:extLst>
                <a:ext uri="{FF2B5EF4-FFF2-40B4-BE49-F238E27FC236}">
                  <a16:creationId xmlns:a16="http://schemas.microsoft.com/office/drawing/2014/main" id="{855ADFCB-F805-47ED-847A-A4171E88C682}"/>
                </a:ext>
              </a:extLst>
            </p:cNvPr>
            <p:cNvSpPr/>
            <p:nvPr/>
          </p:nvSpPr>
          <p:spPr>
            <a:xfrm>
              <a:off x="391886" y="2746762"/>
              <a:ext cx="8647610" cy="511200"/>
            </a:xfrm>
            <a:prstGeom prst="roundRect">
              <a:avLst>
                <a:gd name="adj" fmla="val 10740"/>
              </a:avLst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B3002B66-3BFF-4FC8-BEE9-673B8C068979}"/>
                </a:ext>
              </a:extLst>
            </p:cNvPr>
            <p:cNvGrpSpPr/>
            <p:nvPr/>
          </p:nvGrpSpPr>
          <p:grpSpPr>
            <a:xfrm>
              <a:off x="482574" y="2775841"/>
              <a:ext cx="8275550" cy="452835"/>
              <a:chOff x="482574" y="1913987"/>
              <a:chExt cx="8275550" cy="452835"/>
            </a:xfrm>
          </p:grpSpPr>
          <p:sp>
            <p:nvSpPr>
              <p:cNvPr id="19" name="Rectangle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B07EC6C-FBF8-40FD-9B22-6524E4E17E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40923" y="1913988"/>
                <a:ext cx="7917201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盡職的老狗挨了主人打，原因為何？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Rectangle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B31F97D-D3E5-44E0-8399-3F58E85377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1913987"/>
                <a:ext cx="462643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4" name="矩形: 圓角 33">
            <a:hlinkClick r:id="rId6" action="ppaction://hlinksldjump"/>
            <a:extLst>
              <a:ext uri="{FF2B5EF4-FFF2-40B4-BE49-F238E27FC236}">
                <a16:creationId xmlns:a16="http://schemas.microsoft.com/office/drawing/2014/main" id="{985D9DB2-C246-4D33-B2DE-A0A52792679F}"/>
              </a:ext>
            </a:extLst>
          </p:cNvPr>
          <p:cNvSpPr/>
          <p:nvPr/>
        </p:nvSpPr>
        <p:spPr>
          <a:xfrm>
            <a:off x="391886" y="3515293"/>
            <a:ext cx="8647610" cy="882000"/>
          </a:xfrm>
          <a:prstGeom prst="roundRect">
            <a:avLst>
              <a:gd name="adj" fmla="val 10743"/>
            </a:avLst>
          </a:prstGeom>
          <a:solidFill>
            <a:srgbClr val="FDF1E9"/>
          </a:solidFill>
          <a:ln>
            <a:noFill/>
          </a:ln>
          <a:effectLst>
            <a:outerShdw blurRad="50800" dist="25400" dir="2700000" algn="tl" rotWithShape="0">
              <a:schemeClr val="accent2">
                <a:lumMod val="75000"/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5284769E-0CD6-44C5-AB44-4F252E904A21}"/>
              </a:ext>
            </a:extLst>
          </p:cNvPr>
          <p:cNvSpPr txBox="1">
            <a:spLocks noChangeArrowheads="1"/>
          </p:cNvSpPr>
          <p:nvPr/>
        </p:nvSpPr>
        <p:spPr>
          <a:xfrm>
            <a:off x="2695800" y="201950"/>
            <a:ext cx="3752400" cy="629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lnSpc>
                <a:spcPct val="120000"/>
              </a:lnSpc>
              <a:defRPr sz="4000" b="1">
                <a:solidFill>
                  <a:srgbClr val="0384A3"/>
                </a:solidFill>
                <a:effectLst>
                  <a:outerShdw blurRad="12700" dist="38100" dir="2700000" algn="tl" rotWithShape="0">
                    <a:srgbClr val="00DEDE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3200" dirty="0">
                <a:solidFill>
                  <a:srgbClr val="6E563E"/>
                </a:solidFill>
                <a:effectLst>
                  <a:outerShdw blurRad="12700" dist="38100" dir="2700000" algn="tl" rotWithShape="0">
                    <a:srgbClr val="C1AC85">
                      <a:alpha val="40000"/>
                    </a:srgbClr>
                  </a:outerShdw>
                </a:effectLst>
              </a:rPr>
              <a:t>題目索引</a:t>
            </a:r>
          </a:p>
        </p:txBody>
      </p:sp>
      <p:sp>
        <p:nvSpPr>
          <p:cNvPr id="37" name="文本框 328">
            <a:hlinkClick r:id="rId7" action="ppaction://hlinksldjump"/>
            <a:extLst>
              <a:ext uri="{FF2B5EF4-FFF2-40B4-BE49-F238E27FC236}">
                <a16:creationId xmlns:a16="http://schemas.microsoft.com/office/drawing/2014/main" id="{62DD5C37-50A3-4D26-815F-C4407E465BCE}"/>
              </a:ext>
            </a:extLst>
          </p:cNvPr>
          <p:cNvSpPr txBox="1"/>
          <p:nvPr/>
        </p:nvSpPr>
        <p:spPr>
          <a:xfrm>
            <a:off x="0" y="566372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39" name="文本框 328">
            <a:hlinkClick r:id="rId8" action="ppaction://hlinksldjump"/>
            <a:extLst>
              <a:ext uri="{FF2B5EF4-FFF2-40B4-BE49-F238E27FC236}">
                <a16:creationId xmlns:a16="http://schemas.microsoft.com/office/drawing/2014/main" id="{F99D9556-D335-4950-9A13-F1E14A418699}"/>
              </a:ext>
            </a:extLst>
          </p:cNvPr>
          <p:cNvSpPr txBox="1"/>
          <p:nvPr/>
        </p:nvSpPr>
        <p:spPr>
          <a:xfrm>
            <a:off x="0" y="1215384"/>
            <a:ext cx="297518" cy="924987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題目索引</a:t>
            </a:r>
          </a:p>
        </p:txBody>
      </p:sp>
      <p:sp>
        <p:nvSpPr>
          <p:cNvPr id="43" name="箭號: 向右 5">
            <a:hlinkClick r:id="rId9" action="ppaction://hlinksldjump"/>
            <a:extLst>
              <a:ext uri="{FF2B5EF4-FFF2-40B4-BE49-F238E27FC236}">
                <a16:creationId xmlns:a16="http://schemas.microsoft.com/office/drawing/2014/main" id="{1D042AB5-8FE0-436A-9E25-1476FCEA5F4B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6E563E"/>
              </a:solidFill>
            </a:endParaRPr>
          </a:p>
        </p:txBody>
      </p:sp>
      <p:sp>
        <p:nvSpPr>
          <p:cNvPr id="44" name="箭號: 向右 6">
            <a:hlinkClick r:id="rId10" action="ppaction://hlinksldjump"/>
            <a:extLst>
              <a:ext uri="{FF2B5EF4-FFF2-40B4-BE49-F238E27FC236}">
                <a16:creationId xmlns:a16="http://schemas.microsoft.com/office/drawing/2014/main" id="{F46DB6A0-3B6C-44FB-81D8-75D7A1211DDE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6E563E"/>
              </a:solidFill>
            </a:endParaRPr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6FD8942F-7DBD-4425-9F2F-FBA097017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229" y="4180113"/>
            <a:ext cx="385008" cy="633659"/>
          </a:xfrm>
          <a:prstGeom prst="rect">
            <a:avLst/>
          </a:prstGeom>
        </p:spPr>
      </p:pic>
      <p:grpSp>
        <p:nvGrpSpPr>
          <p:cNvPr id="23" name="群組 22">
            <a:extLst>
              <a:ext uri="{FF2B5EF4-FFF2-40B4-BE49-F238E27FC236}">
                <a16:creationId xmlns:a16="http://schemas.microsoft.com/office/drawing/2014/main" id="{D603F16C-4D6D-4F1A-AFDB-BD644D0886AE}"/>
              </a:ext>
            </a:extLst>
          </p:cNvPr>
          <p:cNvGrpSpPr/>
          <p:nvPr/>
        </p:nvGrpSpPr>
        <p:grpSpPr>
          <a:xfrm>
            <a:off x="398486" y="2800863"/>
            <a:ext cx="8647610" cy="511200"/>
            <a:chOff x="391886" y="2746762"/>
            <a:chExt cx="8647610" cy="511200"/>
          </a:xfrm>
        </p:grpSpPr>
        <p:sp>
          <p:nvSpPr>
            <p:cNvPr id="24" name="矩形: 圓角 23">
              <a:hlinkClick r:id="rId12" action="ppaction://hlinksldjump"/>
              <a:extLst>
                <a:ext uri="{FF2B5EF4-FFF2-40B4-BE49-F238E27FC236}">
                  <a16:creationId xmlns:a16="http://schemas.microsoft.com/office/drawing/2014/main" id="{251CD455-A817-4FFA-9976-BF108F3CBFB0}"/>
                </a:ext>
              </a:extLst>
            </p:cNvPr>
            <p:cNvSpPr/>
            <p:nvPr/>
          </p:nvSpPr>
          <p:spPr>
            <a:xfrm>
              <a:off x="391886" y="2746762"/>
              <a:ext cx="8647610" cy="511200"/>
            </a:xfrm>
            <a:prstGeom prst="roundRect">
              <a:avLst>
                <a:gd name="adj" fmla="val 10740"/>
              </a:avLst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5F1700A7-B02C-4254-8268-EF257BF5EBFC}"/>
                </a:ext>
              </a:extLst>
            </p:cNvPr>
            <p:cNvGrpSpPr/>
            <p:nvPr/>
          </p:nvGrpSpPr>
          <p:grpSpPr>
            <a:xfrm>
              <a:off x="482574" y="2775841"/>
              <a:ext cx="8275550" cy="452835"/>
              <a:chOff x="482574" y="1913987"/>
              <a:chExt cx="8275550" cy="452835"/>
            </a:xfrm>
          </p:grpSpPr>
          <p:sp>
            <p:nvSpPr>
              <p:cNvPr id="28" name="Rectangle 5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AB5FC257-F5D7-4397-AC83-A1B7FE698AB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40923" y="1913988"/>
                <a:ext cx="7917201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粉娘清醒隔天祭祖，她求的是什麼？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Rectangle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0DBBEA7-E999-4F1C-B55C-A6A87A0437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1913987"/>
                <a:ext cx="462643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B54C6B6E-30C4-478B-B53D-997B82FDAFB2}"/>
              </a:ext>
            </a:extLst>
          </p:cNvPr>
          <p:cNvGrpSpPr/>
          <p:nvPr/>
        </p:nvGrpSpPr>
        <p:grpSpPr>
          <a:xfrm>
            <a:off x="482574" y="3554188"/>
            <a:ext cx="7067758" cy="804210"/>
            <a:chOff x="482574" y="3528304"/>
            <a:chExt cx="7067758" cy="452835"/>
          </a:xfrm>
        </p:grpSpPr>
        <p:sp>
          <p:nvSpPr>
            <p:cNvPr id="32" name="Rectangle 5">
              <a:hlinkClick r:id="rId6" action="ppaction://hlinksldjump"/>
              <a:extLst>
                <a:ext uri="{FF2B5EF4-FFF2-40B4-BE49-F238E27FC236}">
                  <a16:creationId xmlns:a16="http://schemas.microsoft.com/office/drawing/2014/main" id="{29722788-C48B-4ED8-8743-0AF0869E6B8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050472" y="3528305"/>
              <a:ext cx="6499860" cy="45283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1200"/>
                </a:spcBef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粉娘，是作者有意形塑的臺灣傳統老人形象。「祭祖拜神」的行為，表現其什麼樣的特質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</a:p>
          </p:txBody>
        </p:sp>
        <p:sp>
          <p:nvSpPr>
            <p:cNvPr id="35" name="Rectangle 5">
              <a:hlinkClick r:id="rId13" action="ppaction://hlinksldjump"/>
              <a:extLst>
                <a:ext uri="{FF2B5EF4-FFF2-40B4-BE49-F238E27FC236}">
                  <a16:creationId xmlns:a16="http://schemas.microsoft.com/office/drawing/2014/main" id="{6B703103-4CC0-401C-B1A5-241EF303BB9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2574" y="3528304"/>
              <a:ext cx="567897" cy="45283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10.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862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8">
            <a:hlinkClick r:id="rId2" action="ppaction://hlinksldjump"/>
            <a:extLst>
              <a:ext uri="{FF2B5EF4-FFF2-40B4-BE49-F238E27FC236}">
                <a16:creationId xmlns:a16="http://schemas.microsoft.com/office/drawing/2014/main" id="{1CAFA37A-FBB4-4338-9AD9-409CE4C1CBCF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25B56DC-2F23-46C5-94B4-30D3F6E01C97}"/>
              </a:ext>
            </a:extLst>
          </p:cNvPr>
          <p:cNvSpPr txBox="1">
            <a:spLocks noChangeArrowheads="1"/>
          </p:cNvSpPr>
          <p:nvPr/>
        </p:nvSpPr>
        <p:spPr>
          <a:xfrm>
            <a:off x="367960" y="180435"/>
            <a:ext cx="4874600" cy="5039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zh-TW" altLang="en-US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黃春明生平</a:t>
            </a:r>
          </a:p>
        </p:txBody>
      </p:sp>
      <p:sp>
        <p:nvSpPr>
          <p:cNvPr id="15" name="文本框 328">
            <a:hlinkClick r:id="rId3" action="ppaction://hlinksldjump"/>
            <a:extLst>
              <a:ext uri="{FF2B5EF4-FFF2-40B4-BE49-F238E27FC236}">
                <a16:creationId xmlns:a16="http://schemas.microsoft.com/office/drawing/2014/main" id="{8AF45589-D86B-481B-B978-C27173F40C86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作者簡介</a:t>
            </a:r>
          </a:p>
        </p:txBody>
      </p:sp>
      <p:sp>
        <p:nvSpPr>
          <p:cNvPr id="16" name="箭號: 向右 5">
            <a:hlinkClick r:id="rId4" action="ppaction://hlinksldjump"/>
            <a:extLst>
              <a:ext uri="{FF2B5EF4-FFF2-40B4-BE49-F238E27FC236}">
                <a16:creationId xmlns:a16="http://schemas.microsoft.com/office/drawing/2014/main" id="{01CC14F4-83D5-414A-9EFF-36B04941F20F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2060"/>
              </a:solidFill>
            </a:endParaRPr>
          </a:p>
        </p:txBody>
      </p:sp>
      <p:sp>
        <p:nvSpPr>
          <p:cNvPr id="19" name="箭號: 向右 6">
            <a:hlinkClick r:id="" action="ppaction://noaction"/>
            <a:extLst>
              <a:ext uri="{FF2B5EF4-FFF2-40B4-BE49-F238E27FC236}">
                <a16:creationId xmlns:a16="http://schemas.microsoft.com/office/drawing/2014/main" id="{940108C5-3AC6-4BB5-A6EF-89ACDE821FCC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4614CAAD-6E07-4B7A-9383-3B6C402C0898}"/>
              </a:ext>
            </a:extLst>
          </p:cNvPr>
          <p:cNvSpPr/>
          <p:nvPr/>
        </p:nvSpPr>
        <p:spPr>
          <a:xfrm>
            <a:off x="2762948" y="855512"/>
            <a:ext cx="596872" cy="596872"/>
          </a:xfrm>
          <a:prstGeom prst="ellipse">
            <a:avLst/>
          </a:prstGeom>
          <a:solidFill>
            <a:srgbClr val="F3E9DF"/>
          </a:solidFill>
          <a:ln>
            <a:solidFill>
              <a:srgbClr val="E3C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395522C-BD62-4485-BFF8-960A9BD5E6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38099">
            <a:off x="2864336" y="956901"/>
            <a:ext cx="394095" cy="394095"/>
          </a:xfrm>
          <a:prstGeom prst="rect">
            <a:avLst/>
          </a:prstGeom>
        </p:spPr>
      </p:pic>
      <p:sp>
        <p:nvSpPr>
          <p:cNvPr id="9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F61C78CE-5522-43F6-AABF-93A1A975561F}"/>
              </a:ext>
            </a:extLst>
          </p:cNvPr>
          <p:cNvSpPr txBox="1">
            <a:spLocks noChangeArrowheads="1"/>
          </p:cNvSpPr>
          <p:nvPr/>
        </p:nvSpPr>
        <p:spPr>
          <a:xfrm>
            <a:off x="3496635" y="931068"/>
            <a:ext cx="2420823" cy="445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zh-TW" altLang="en-US" sz="28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母親早逝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857822BF-225F-47AC-8D5A-6A2E7CB18077}"/>
              </a:ext>
            </a:extLst>
          </p:cNvPr>
          <p:cNvSpPr/>
          <p:nvPr/>
        </p:nvSpPr>
        <p:spPr>
          <a:xfrm>
            <a:off x="2762948" y="1655398"/>
            <a:ext cx="596872" cy="596872"/>
          </a:xfrm>
          <a:prstGeom prst="ellipse">
            <a:avLst/>
          </a:prstGeom>
          <a:solidFill>
            <a:srgbClr val="F3E9DF"/>
          </a:solidFill>
          <a:ln>
            <a:solidFill>
              <a:srgbClr val="E3C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1FF6B693-480A-4BED-BEEA-FB98C619670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38099">
            <a:off x="2864336" y="1756787"/>
            <a:ext cx="394095" cy="394095"/>
          </a:xfrm>
          <a:prstGeom prst="rect">
            <a:avLst/>
          </a:prstGeom>
        </p:spPr>
      </p:pic>
      <p:sp>
        <p:nvSpPr>
          <p:cNvPr id="21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5E6CA8DB-C311-4078-AB70-8DA70C11460B}"/>
              </a:ext>
            </a:extLst>
          </p:cNvPr>
          <p:cNvSpPr txBox="1">
            <a:spLocks noChangeArrowheads="1"/>
          </p:cNvSpPr>
          <p:nvPr/>
        </p:nvSpPr>
        <p:spPr>
          <a:xfrm>
            <a:off x="3496635" y="1730954"/>
            <a:ext cx="2816010" cy="445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zh-TW" altLang="en-US" sz="28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祖母的早期教育</a:t>
            </a: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EF1A3F6B-5F6E-49E3-AF73-D1868AE7CB93}"/>
              </a:ext>
            </a:extLst>
          </p:cNvPr>
          <p:cNvSpPr/>
          <p:nvPr/>
        </p:nvSpPr>
        <p:spPr>
          <a:xfrm>
            <a:off x="2762948" y="2455284"/>
            <a:ext cx="596872" cy="596872"/>
          </a:xfrm>
          <a:prstGeom prst="ellipse">
            <a:avLst/>
          </a:prstGeom>
          <a:solidFill>
            <a:srgbClr val="F3E9DF"/>
          </a:solidFill>
          <a:ln>
            <a:solidFill>
              <a:srgbClr val="E3C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338DDEC3-8B87-4723-8703-F566B35FA0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38099">
            <a:off x="2864336" y="2556673"/>
            <a:ext cx="394095" cy="394095"/>
          </a:xfrm>
          <a:prstGeom prst="rect">
            <a:avLst/>
          </a:prstGeom>
        </p:spPr>
      </p:pic>
      <p:sp>
        <p:nvSpPr>
          <p:cNvPr id="25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6CDFED51-1199-4D56-B205-04C7C168795E}"/>
              </a:ext>
            </a:extLst>
          </p:cNvPr>
          <p:cNvSpPr txBox="1">
            <a:spLocks noChangeArrowheads="1"/>
          </p:cNvSpPr>
          <p:nvPr/>
        </p:nvSpPr>
        <p:spPr>
          <a:xfrm>
            <a:off x="3496635" y="2530840"/>
            <a:ext cx="2420823" cy="445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zh-TW" altLang="en-US" sz="28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不馴的求學</a:t>
            </a: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BC5EC0F7-466D-44C4-ADE6-5F907E41E5F1}"/>
              </a:ext>
            </a:extLst>
          </p:cNvPr>
          <p:cNvSpPr/>
          <p:nvPr/>
        </p:nvSpPr>
        <p:spPr>
          <a:xfrm>
            <a:off x="2762948" y="3255170"/>
            <a:ext cx="596872" cy="596872"/>
          </a:xfrm>
          <a:prstGeom prst="ellipse">
            <a:avLst/>
          </a:prstGeom>
          <a:solidFill>
            <a:srgbClr val="F3E9DF"/>
          </a:solidFill>
          <a:ln>
            <a:solidFill>
              <a:srgbClr val="E3C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5E800EB8-85DF-4506-9C39-D2CCB4ADEBD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38099">
            <a:off x="2864336" y="3356559"/>
            <a:ext cx="394095" cy="394095"/>
          </a:xfrm>
          <a:prstGeom prst="rect">
            <a:avLst/>
          </a:prstGeom>
        </p:spPr>
      </p:pic>
      <p:sp>
        <p:nvSpPr>
          <p:cNvPr id="29" name="Rectangle 5">
            <a:hlinkClick r:id="rId8" action="ppaction://hlinksldjump"/>
            <a:extLst>
              <a:ext uri="{FF2B5EF4-FFF2-40B4-BE49-F238E27FC236}">
                <a16:creationId xmlns:a16="http://schemas.microsoft.com/office/drawing/2014/main" id="{7D713857-46B6-48B9-BB14-CF8800127FCA}"/>
              </a:ext>
            </a:extLst>
          </p:cNvPr>
          <p:cNvSpPr txBox="1">
            <a:spLocks noChangeArrowheads="1"/>
          </p:cNvSpPr>
          <p:nvPr/>
        </p:nvSpPr>
        <p:spPr>
          <a:xfrm>
            <a:off x="3496635" y="3330726"/>
            <a:ext cx="2816010" cy="445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zh-TW" altLang="en-US" sz="28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豐富的人生經歷</a:t>
            </a: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AC490884-E61A-43CF-884B-5987198E7B5B}"/>
              </a:ext>
            </a:extLst>
          </p:cNvPr>
          <p:cNvSpPr/>
          <p:nvPr/>
        </p:nvSpPr>
        <p:spPr>
          <a:xfrm>
            <a:off x="2762948" y="4055056"/>
            <a:ext cx="596872" cy="596872"/>
          </a:xfrm>
          <a:prstGeom prst="ellipse">
            <a:avLst/>
          </a:prstGeom>
          <a:solidFill>
            <a:srgbClr val="F3E9DF"/>
          </a:solidFill>
          <a:ln>
            <a:solidFill>
              <a:srgbClr val="E3C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ACA91D57-B113-41AD-8F74-AACD25AF3DF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38099">
            <a:off x="2864336" y="4156445"/>
            <a:ext cx="394095" cy="394095"/>
          </a:xfrm>
          <a:prstGeom prst="rect">
            <a:avLst/>
          </a:prstGeom>
        </p:spPr>
      </p:pic>
      <p:sp>
        <p:nvSpPr>
          <p:cNvPr id="33" name="Rectangle 5">
            <a:hlinkClick r:id="rId9" action="ppaction://hlinksldjump"/>
            <a:extLst>
              <a:ext uri="{FF2B5EF4-FFF2-40B4-BE49-F238E27FC236}">
                <a16:creationId xmlns:a16="http://schemas.microsoft.com/office/drawing/2014/main" id="{6E5B3CD8-7EA3-4EAA-8864-7203D9784342}"/>
              </a:ext>
            </a:extLst>
          </p:cNvPr>
          <p:cNvSpPr txBox="1">
            <a:spLocks noChangeArrowheads="1"/>
          </p:cNvSpPr>
          <p:nvPr/>
        </p:nvSpPr>
        <p:spPr>
          <a:xfrm>
            <a:off x="3496635" y="4130612"/>
            <a:ext cx="2420823" cy="445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zh-TW" altLang="en-US" sz="28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邁入文學</a:t>
            </a:r>
          </a:p>
        </p:txBody>
      </p:sp>
    </p:spTree>
    <p:extLst>
      <p:ext uri="{BB962C8B-B14F-4D97-AF65-F5344CB8AC3E}">
        <p14:creationId xmlns:p14="http://schemas.microsoft.com/office/powerpoint/2010/main" val="969284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D0F2F0EA-DF6E-4F01-9D54-D1CA34FDBB96}"/>
              </a:ext>
            </a:extLst>
          </p:cNvPr>
          <p:cNvGrpSpPr/>
          <p:nvPr/>
        </p:nvGrpSpPr>
        <p:grpSpPr>
          <a:xfrm>
            <a:off x="391886" y="1020148"/>
            <a:ext cx="8647610" cy="1231018"/>
            <a:chOff x="391886" y="3394361"/>
            <a:chExt cx="8647610" cy="1231018"/>
          </a:xfrm>
        </p:grpSpPr>
        <p:sp>
          <p:nvSpPr>
            <p:cNvPr id="35" name="矩形: 圓角 34">
              <a:hlinkClick r:id="rId2" action="ppaction://hlinksldjump"/>
              <a:extLst>
                <a:ext uri="{FF2B5EF4-FFF2-40B4-BE49-F238E27FC236}">
                  <a16:creationId xmlns:a16="http://schemas.microsoft.com/office/drawing/2014/main" id="{50BF0998-5BE1-46C0-BB50-A61EAD0EE9C9}"/>
                </a:ext>
              </a:extLst>
            </p:cNvPr>
            <p:cNvSpPr/>
            <p:nvPr/>
          </p:nvSpPr>
          <p:spPr>
            <a:xfrm>
              <a:off x="391886" y="3394361"/>
              <a:ext cx="8647610" cy="1231018"/>
            </a:xfrm>
            <a:prstGeom prst="roundRect">
              <a:avLst>
                <a:gd name="adj" fmla="val 13130"/>
              </a:avLst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817F6F8F-4FD6-4EB4-8A4A-4F6A8502AE87}"/>
                </a:ext>
              </a:extLst>
            </p:cNvPr>
            <p:cNvGrpSpPr/>
            <p:nvPr/>
          </p:nvGrpSpPr>
          <p:grpSpPr>
            <a:xfrm>
              <a:off x="482574" y="3423440"/>
              <a:ext cx="8478546" cy="452835"/>
              <a:chOff x="482574" y="2550261"/>
              <a:chExt cx="8478546" cy="452835"/>
            </a:xfrm>
          </p:grpSpPr>
          <p:sp>
            <p:nvSpPr>
              <p:cNvPr id="21" name="Rectangle 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96E49ED9-5D37-4224-924B-A1066D7ACD8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50471" y="2550262"/>
                <a:ext cx="7910649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當粉娘再次彌留，炎坤通知親屬們回來時，大家關心的是「會不會和上一次一樣</a:t>
                </a: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?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」對於這樣的反應，請試著分析一下原因。並說說你的看法。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Rectangle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44FCAFE-4427-4AC9-88BD-981FFF1E708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2550261"/>
                <a:ext cx="567897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9F9C3B73-C74D-44C2-A4C2-C73A8F6455B4}"/>
              </a:ext>
            </a:extLst>
          </p:cNvPr>
          <p:cNvGrpSpPr/>
          <p:nvPr/>
        </p:nvGrpSpPr>
        <p:grpSpPr>
          <a:xfrm>
            <a:off x="391886" y="2355221"/>
            <a:ext cx="8647610" cy="882000"/>
            <a:chOff x="391886" y="3394361"/>
            <a:chExt cx="8647610" cy="882000"/>
          </a:xfrm>
        </p:grpSpPr>
        <p:sp>
          <p:nvSpPr>
            <p:cNvPr id="46" name="矩形: 圓角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505E03A0-A2A3-4D93-BBB4-23E15958FBFA}"/>
                </a:ext>
              </a:extLst>
            </p:cNvPr>
            <p:cNvSpPr/>
            <p:nvPr/>
          </p:nvSpPr>
          <p:spPr>
            <a:xfrm>
              <a:off x="391886" y="3394361"/>
              <a:ext cx="8647610" cy="882000"/>
            </a:xfrm>
            <a:prstGeom prst="roundRect">
              <a:avLst>
                <a:gd name="adj" fmla="val 13130"/>
              </a:avLst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BB21CAB7-6004-41E1-A936-992EC86D9A2B}"/>
                </a:ext>
              </a:extLst>
            </p:cNvPr>
            <p:cNvGrpSpPr/>
            <p:nvPr/>
          </p:nvGrpSpPr>
          <p:grpSpPr>
            <a:xfrm>
              <a:off x="482574" y="3423440"/>
              <a:ext cx="8275550" cy="452835"/>
              <a:chOff x="482574" y="2550261"/>
              <a:chExt cx="8275550" cy="452835"/>
            </a:xfrm>
          </p:grpSpPr>
          <p:sp>
            <p:nvSpPr>
              <p:cNvPr id="48" name="Rectangle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75938040-3834-47DC-963F-816E4154AB8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50471" y="2550262"/>
                <a:ext cx="7707653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當粉娘再次「復活」時，她從圍在身邊的親人「臉上讀到一些疑問」。請問這些「疑問」是什麼？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Rectangle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9D476D9-0CB1-439B-ADB9-DF9C8AAEBB4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2550261"/>
                <a:ext cx="567897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12.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56" name="Rectangle 5">
            <a:extLst>
              <a:ext uri="{FF2B5EF4-FFF2-40B4-BE49-F238E27FC236}">
                <a16:creationId xmlns:a16="http://schemas.microsoft.com/office/drawing/2014/main" id="{7CD12C9C-74D4-46E8-A9FE-2B88C754E11F}"/>
              </a:ext>
            </a:extLst>
          </p:cNvPr>
          <p:cNvSpPr txBox="1">
            <a:spLocks noChangeArrowheads="1"/>
          </p:cNvSpPr>
          <p:nvPr/>
        </p:nvSpPr>
        <p:spPr>
          <a:xfrm>
            <a:off x="2695800" y="201950"/>
            <a:ext cx="3752400" cy="629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lnSpc>
                <a:spcPct val="120000"/>
              </a:lnSpc>
              <a:defRPr sz="4000" b="1">
                <a:solidFill>
                  <a:srgbClr val="0384A3"/>
                </a:solidFill>
                <a:effectLst>
                  <a:outerShdw blurRad="12700" dist="38100" dir="2700000" algn="tl" rotWithShape="0">
                    <a:srgbClr val="00DEDE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3200" dirty="0">
                <a:solidFill>
                  <a:srgbClr val="6E563E"/>
                </a:solidFill>
                <a:effectLst>
                  <a:outerShdw blurRad="12700" dist="38100" dir="2700000" algn="tl" rotWithShape="0">
                    <a:srgbClr val="C1AC85">
                      <a:alpha val="40000"/>
                    </a:srgbClr>
                  </a:outerShdw>
                </a:effectLst>
              </a:rPr>
              <a:t>題目索引</a:t>
            </a:r>
          </a:p>
        </p:txBody>
      </p:sp>
      <p:sp>
        <p:nvSpPr>
          <p:cNvPr id="57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8D7D1D65-E9FC-4396-93E1-CC6F5D768E38}"/>
              </a:ext>
            </a:extLst>
          </p:cNvPr>
          <p:cNvSpPr txBox="1"/>
          <p:nvPr/>
        </p:nvSpPr>
        <p:spPr>
          <a:xfrm>
            <a:off x="0" y="566372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 fontAlgn="auto">
              <a:spcBef>
                <a:spcPts val="0"/>
              </a:spcBef>
              <a:spcAft>
                <a:spcPts val="0"/>
              </a:spcAft>
              <a:defRPr sz="1600" b="1" kern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目次</a:t>
            </a:r>
          </a:p>
        </p:txBody>
      </p:sp>
      <p:sp>
        <p:nvSpPr>
          <p:cNvPr id="58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E4779EFC-CEF7-4EA4-B12A-B9B45550CB7F}"/>
              </a:ext>
            </a:extLst>
          </p:cNvPr>
          <p:cNvSpPr txBox="1"/>
          <p:nvPr/>
        </p:nvSpPr>
        <p:spPr>
          <a:xfrm>
            <a:off x="0" y="1215384"/>
            <a:ext cx="297518" cy="924987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 lvl="0" defTabSz="914400">
              <a:defRPr sz="1600" b="1" ker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題目索引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0DCE0C5-576D-4DBD-9D02-8E92683511DD}"/>
              </a:ext>
            </a:extLst>
          </p:cNvPr>
          <p:cNvGrpSpPr/>
          <p:nvPr/>
        </p:nvGrpSpPr>
        <p:grpSpPr>
          <a:xfrm>
            <a:off x="391886" y="3341276"/>
            <a:ext cx="8647610" cy="511200"/>
            <a:chOff x="391886" y="3394361"/>
            <a:chExt cx="8647610" cy="511200"/>
          </a:xfrm>
        </p:grpSpPr>
        <p:sp>
          <p:nvSpPr>
            <p:cNvPr id="32" name="矩形: 圓角 31">
              <a:hlinkClick r:id="rId7" action="ppaction://hlinksldjump"/>
              <a:extLst>
                <a:ext uri="{FF2B5EF4-FFF2-40B4-BE49-F238E27FC236}">
                  <a16:creationId xmlns:a16="http://schemas.microsoft.com/office/drawing/2014/main" id="{4F2837D5-65CB-4483-B6B1-F82A3A3B6D5C}"/>
                </a:ext>
              </a:extLst>
            </p:cNvPr>
            <p:cNvSpPr/>
            <p:nvPr/>
          </p:nvSpPr>
          <p:spPr>
            <a:xfrm>
              <a:off x="391886" y="3394361"/>
              <a:ext cx="8647610" cy="511200"/>
            </a:xfrm>
            <a:prstGeom prst="roundRect">
              <a:avLst>
                <a:gd name="adj" fmla="val 13130"/>
              </a:avLst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A79C602F-27A7-4254-8B66-4F67B6FC59A5}"/>
                </a:ext>
              </a:extLst>
            </p:cNvPr>
            <p:cNvGrpSpPr/>
            <p:nvPr/>
          </p:nvGrpSpPr>
          <p:grpSpPr>
            <a:xfrm>
              <a:off x="482574" y="3423440"/>
              <a:ext cx="8478546" cy="452835"/>
              <a:chOff x="482574" y="2550261"/>
              <a:chExt cx="8478546" cy="452835"/>
            </a:xfrm>
          </p:grpSpPr>
          <p:sp>
            <p:nvSpPr>
              <p:cNvPr id="34" name="Rectangle 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9835CE3A-779C-4F3C-9838-9D260E7843D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50471" y="2550262"/>
                <a:ext cx="7910649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粉娘的結局是什麼？作者以此為結局的用意為何？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Rectangle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CD2B384-A132-407F-AB68-9E62462C96A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2550261"/>
                <a:ext cx="567897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13.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DF5960F4-8A70-4900-93B0-8A2F8808F123}"/>
              </a:ext>
            </a:extLst>
          </p:cNvPr>
          <p:cNvGrpSpPr/>
          <p:nvPr/>
        </p:nvGrpSpPr>
        <p:grpSpPr>
          <a:xfrm>
            <a:off x="391886" y="3956532"/>
            <a:ext cx="8647610" cy="882000"/>
            <a:chOff x="391886" y="3394361"/>
            <a:chExt cx="8647610" cy="882000"/>
          </a:xfrm>
        </p:grpSpPr>
        <p:sp>
          <p:nvSpPr>
            <p:cNvPr id="41" name="矩形: 圓角 40">
              <a:hlinkClick r:id="rId8" action="ppaction://hlinksldjump"/>
              <a:extLst>
                <a:ext uri="{FF2B5EF4-FFF2-40B4-BE49-F238E27FC236}">
                  <a16:creationId xmlns:a16="http://schemas.microsoft.com/office/drawing/2014/main" id="{BC0457BF-AAFC-4F53-85AA-D535795AC0FD}"/>
                </a:ext>
              </a:extLst>
            </p:cNvPr>
            <p:cNvSpPr/>
            <p:nvPr/>
          </p:nvSpPr>
          <p:spPr>
            <a:xfrm>
              <a:off x="391886" y="3394361"/>
              <a:ext cx="8647610" cy="882000"/>
            </a:xfrm>
            <a:prstGeom prst="roundRect">
              <a:avLst>
                <a:gd name="adj" fmla="val 13130"/>
              </a:avLst>
            </a:prstGeom>
            <a:solidFill>
              <a:srgbClr val="FDF1E9"/>
            </a:solidFill>
            <a:ln>
              <a:noFill/>
            </a:ln>
            <a:effectLst>
              <a:outerShdw blurRad="50800" dist="25400" dir="2700000" algn="tl" rotWithShape="0">
                <a:schemeClr val="accent2">
                  <a:lumMod val="75000"/>
                  <a:alpha val="4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1D1FDCD2-4E04-49B6-A2E6-F696559DF9B0}"/>
                </a:ext>
              </a:extLst>
            </p:cNvPr>
            <p:cNvGrpSpPr/>
            <p:nvPr/>
          </p:nvGrpSpPr>
          <p:grpSpPr>
            <a:xfrm>
              <a:off x="482574" y="3423440"/>
              <a:ext cx="8275550" cy="452835"/>
              <a:chOff x="482574" y="2550261"/>
              <a:chExt cx="8275550" cy="452835"/>
            </a:xfrm>
          </p:grpSpPr>
          <p:sp>
            <p:nvSpPr>
              <p:cNvPr id="49" name="Rectangle 5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80D32EF-E116-48CE-877A-E32973AE80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50471" y="2550262"/>
                <a:ext cx="7707653" cy="45283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子孫所表現的情緒，是否符合現實的期待？作者要表現的問題為何？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" name="Rectangle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46002A5-CE09-42B0-B5F3-0D44C61611D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2574" y="2550261"/>
                <a:ext cx="567897" cy="45283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0" algn="ctr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14.</a:t>
                </a:r>
                <a:endPara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61" name="箭號: 向右 5">
            <a:extLst>
              <a:ext uri="{FF2B5EF4-FFF2-40B4-BE49-F238E27FC236}">
                <a16:creationId xmlns:a16="http://schemas.microsoft.com/office/drawing/2014/main" id="{13FD4712-D6AD-4AC5-AF5A-7A250799A113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6E563E"/>
              </a:solidFill>
            </a:endParaRPr>
          </a:p>
        </p:txBody>
      </p:sp>
      <p:sp>
        <p:nvSpPr>
          <p:cNvPr id="62" name="箭號: 向右 6">
            <a:hlinkClick r:id="rId9" action="ppaction://hlinksldjump"/>
            <a:extLst>
              <a:ext uri="{FF2B5EF4-FFF2-40B4-BE49-F238E27FC236}">
                <a16:creationId xmlns:a16="http://schemas.microsoft.com/office/drawing/2014/main" id="{E8FA53B0-07B3-4D02-89F5-E414B9467394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6E56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8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橢圓 23">
            <a:extLst>
              <a:ext uri="{FF2B5EF4-FFF2-40B4-BE49-F238E27FC236}">
                <a16:creationId xmlns:a16="http://schemas.microsoft.com/office/drawing/2014/main" id="{7A43A54D-40A0-4319-9500-3F15E8AFC7DC}"/>
              </a:ext>
            </a:extLst>
          </p:cNvPr>
          <p:cNvSpPr/>
          <p:nvPr/>
        </p:nvSpPr>
        <p:spPr>
          <a:xfrm>
            <a:off x="7723401" y="176468"/>
            <a:ext cx="910778" cy="910778"/>
          </a:xfrm>
          <a:prstGeom prst="ellipse">
            <a:avLst/>
          </a:prstGeom>
          <a:solidFill>
            <a:srgbClr val="E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1CC14F4-83D5-414A-9EFF-36B04941F20F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940108C5-3AC6-4BB5-A6EF-89ACDE821FCC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490CBFD7-15C0-4503-A0B1-75CFE9702AB5}"/>
              </a:ext>
            </a:extLst>
          </p:cNvPr>
          <p:cNvSpPr txBox="1">
            <a:spLocks noChangeArrowheads="1"/>
          </p:cNvSpPr>
          <p:nvPr/>
        </p:nvSpPr>
        <p:spPr>
          <a:xfrm>
            <a:off x="364684" y="809500"/>
            <a:ext cx="8385112" cy="6230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黃春明說：</a:t>
            </a:r>
          </a:p>
        </p:txBody>
      </p:sp>
      <p:sp>
        <p:nvSpPr>
          <p:cNvPr id="2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8575F7F-9D4F-445E-BEDE-159F309F1634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B60DD40-01F3-4032-913C-79D9A70BDF8C}"/>
              </a:ext>
            </a:extLst>
          </p:cNvPr>
          <p:cNvSpPr txBox="1">
            <a:spLocks noChangeArrowheads="1"/>
          </p:cNvSpPr>
          <p:nvPr/>
        </p:nvSpPr>
        <p:spPr>
          <a:xfrm>
            <a:off x="367960" y="180435"/>
            <a:ext cx="4874600" cy="5039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zh-TW" altLang="en-US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母親早逝</a:t>
            </a:r>
          </a:p>
        </p:txBody>
      </p:sp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037F92E-0D08-4DC8-892B-4370CF713B92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作者簡介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B660F12-B10A-4FF2-9C32-74CAAB9D50D1}"/>
              </a:ext>
            </a:extLst>
          </p:cNvPr>
          <p:cNvSpPr txBox="1">
            <a:spLocks noChangeArrowheads="1"/>
          </p:cNvSpPr>
          <p:nvPr/>
        </p:nvSpPr>
        <p:spPr>
          <a:xfrm>
            <a:off x="637869" y="2149901"/>
            <a:ext cx="6712165" cy="21196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zh-TW" altLang="en-US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八歲那年，母親撇下我們五個，扛走了一塊墓碑，據石匠說那塊好石頭本來是要打成石磨子。我們五個是一副重擔，壓在曾經纏過腳，連自己都站不穩的祖母肩上。</a:t>
            </a:r>
            <a:endParaRPr lang="zh-TW" altLang="en-US" sz="2800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5000F77-41D7-4117-87E3-1127B4B5ED8F}"/>
              </a:ext>
            </a:extLst>
          </p:cNvPr>
          <p:cNvGrpSpPr/>
          <p:nvPr/>
        </p:nvGrpSpPr>
        <p:grpSpPr>
          <a:xfrm>
            <a:off x="468904" y="1926899"/>
            <a:ext cx="6881130" cy="2600664"/>
            <a:chOff x="572318" y="2116995"/>
            <a:chExt cx="6881130" cy="2600664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93A42E4D-BE08-418E-9A7A-5E1424329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85000"/>
              <a:duotone>
                <a:prstClr val="black"/>
                <a:schemeClr val="accent2">
                  <a:lumMod val="40000"/>
                  <a:lumOff val="6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009"/>
            <a:stretch/>
          </p:blipFill>
          <p:spPr>
            <a:xfrm>
              <a:off x="572318" y="2116995"/>
              <a:ext cx="1210728" cy="723069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40C67A79-AFD4-4241-9324-8F3F0E1D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85000"/>
              <a:duotone>
                <a:prstClr val="black"/>
                <a:schemeClr val="accent2">
                  <a:lumMod val="40000"/>
                  <a:lumOff val="6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606"/>
            <a:stretch/>
          </p:blipFill>
          <p:spPr>
            <a:xfrm>
              <a:off x="6090061" y="3994590"/>
              <a:ext cx="1363387" cy="723069"/>
            </a:xfrm>
            <a:prstGeom prst="rect">
              <a:avLst/>
            </a:prstGeom>
          </p:spPr>
        </p:pic>
      </p:grpSp>
      <p:pic>
        <p:nvPicPr>
          <p:cNvPr id="22" name="圖片 21" descr="331952301_0ed52d4b8a_z.jpg">
            <a:extLst>
              <a:ext uri="{FF2B5EF4-FFF2-40B4-BE49-F238E27FC236}">
                <a16:creationId xmlns:a16="http://schemas.microsoft.com/office/drawing/2014/main" id="{676576ED-3844-4D54-9FD9-1384B7CA2E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45076" t="7977" r="14108" b="18756"/>
          <a:stretch/>
        </p:blipFill>
        <p:spPr>
          <a:xfrm>
            <a:off x="7061929" y="430180"/>
            <a:ext cx="1280514" cy="1533604"/>
          </a:xfrm>
          <a:prstGeom prst="roundRect">
            <a:avLst>
              <a:gd name="adj" fmla="val 9866"/>
            </a:avLst>
          </a:prstGeom>
          <a:ln w="28575">
            <a:solidFill>
              <a:schemeClr val="bg1"/>
            </a:solidFill>
          </a:ln>
          <a:effectLst/>
        </p:spPr>
      </p:pic>
      <p:sp>
        <p:nvSpPr>
          <p:cNvPr id="26" name="橢圓 25">
            <a:extLst>
              <a:ext uri="{FF2B5EF4-FFF2-40B4-BE49-F238E27FC236}">
                <a16:creationId xmlns:a16="http://schemas.microsoft.com/office/drawing/2014/main" id="{77D2B4B5-57BE-429C-B904-A7ADCBBD3E7A}"/>
              </a:ext>
            </a:extLst>
          </p:cNvPr>
          <p:cNvSpPr/>
          <p:nvPr/>
        </p:nvSpPr>
        <p:spPr>
          <a:xfrm>
            <a:off x="6905919" y="1730829"/>
            <a:ext cx="393322" cy="393322"/>
          </a:xfrm>
          <a:prstGeom prst="ellipse">
            <a:avLst/>
          </a:prstGeom>
          <a:solidFill>
            <a:srgbClr val="FAC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7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1CC14F4-83D5-414A-9EFF-36B04941F20F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940108C5-3AC6-4BB5-A6EF-89ACDE821FCC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490CBFD7-15C0-4503-A0B1-75CFE9702AB5}"/>
              </a:ext>
            </a:extLst>
          </p:cNvPr>
          <p:cNvSpPr txBox="1">
            <a:spLocks noChangeArrowheads="1"/>
          </p:cNvSpPr>
          <p:nvPr/>
        </p:nvSpPr>
        <p:spPr>
          <a:xfrm>
            <a:off x="364684" y="809500"/>
            <a:ext cx="8385112" cy="6230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黃春明說：</a:t>
            </a:r>
          </a:p>
        </p:txBody>
      </p:sp>
      <p:sp>
        <p:nvSpPr>
          <p:cNvPr id="2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8575F7F-9D4F-445E-BEDE-159F309F1634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B60DD40-01F3-4032-913C-79D9A70BDF8C}"/>
              </a:ext>
            </a:extLst>
          </p:cNvPr>
          <p:cNvSpPr txBox="1">
            <a:spLocks noChangeArrowheads="1"/>
          </p:cNvSpPr>
          <p:nvPr/>
        </p:nvSpPr>
        <p:spPr>
          <a:xfrm>
            <a:off x="367960" y="180435"/>
            <a:ext cx="4874600" cy="5039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zh-TW" altLang="en-US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祖母的早期教育</a:t>
            </a:r>
          </a:p>
        </p:txBody>
      </p:sp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037F92E-0D08-4DC8-892B-4370CF713B92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作者簡介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B660F12-B10A-4FF2-9C32-74CAAB9D50D1}"/>
              </a:ext>
            </a:extLst>
          </p:cNvPr>
          <p:cNvSpPr txBox="1">
            <a:spLocks noChangeArrowheads="1"/>
          </p:cNvSpPr>
          <p:nvPr/>
        </p:nvSpPr>
        <p:spPr>
          <a:xfrm>
            <a:off x="616097" y="1562100"/>
            <a:ext cx="7308701" cy="21196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zh-TW" altLang="en-US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祖母不但須扶養我們五個孫子，更負起</a:t>
            </a:r>
            <a:r>
              <a:rPr lang="en-US" altLang="zh-TW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育</a:t>
            </a:r>
            <a:r>
              <a:rPr lang="en-US" altLang="zh-TW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』 </a:t>
            </a:r>
            <a:r>
              <a:rPr lang="zh-TW" altLang="en-US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的責任。」「我的祖母深具傳統婦家勤勞節儉的美德，以及過人的勇敢：記得從前祖父常會找祖母討錢去賭博，祖母不給，祖父威脅她： </a:t>
            </a:r>
            <a:r>
              <a:rPr lang="en-US" altLang="zh-TW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敢不給，老子就打妳！</a:t>
            </a:r>
            <a:r>
              <a:rPr lang="en-US" altLang="zh-TW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祖母竟無畏地回話， </a:t>
            </a:r>
            <a:r>
              <a:rPr lang="en-US" altLang="zh-TW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那你可得保證打贏我！</a:t>
            </a:r>
            <a:r>
              <a:rPr lang="en-US" altLang="zh-TW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』 </a:t>
            </a:r>
            <a:endParaRPr lang="zh-TW" altLang="en-US" sz="2800" spc="-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5000F77-41D7-4117-87E3-1127B4B5ED8F}"/>
              </a:ext>
            </a:extLst>
          </p:cNvPr>
          <p:cNvGrpSpPr/>
          <p:nvPr/>
        </p:nvGrpSpPr>
        <p:grpSpPr>
          <a:xfrm>
            <a:off x="462440" y="1388970"/>
            <a:ext cx="7762350" cy="3531914"/>
            <a:chOff x="572318" y="2116995"/>
            <a:chExt cx="7762350" cy="3531914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93A42E4D-BE08-418E-9A7A-5E1424329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85000"/>
              <a:duotone>
                <a:prstClr val="black"/>
                <a:schemeClr val="accent2">
                  <a:lumMod val="40000"/>
                  <a:lumOff val="6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009"/>
            <a:stretch/>
          </p:blipFill>
          <p:spPr>
            <a:xfrm>
              <a:off x="572318" y="2116995"/>
              <a:ext cx="1210728" cy="723069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40C67A79-AFD4-4241-9324-8F3F0E1D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85000"/>
              <a:duotone>
                <a:prstClr val="black"/>
                <a:schemeClr val="accent2">
                  <a:lumMod val="40000"/>
                  <a:lumOff val="6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606"/>
            <a:stretch/>
          </p:blipFill>
          <p:spPr>
            <a:xfrm>
              <a:off x="6971281" y="4925840"/>
              <a:ext cx="1363387" cy="723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49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1CC14F4-83D5-414A-9EFF-36B04941F20F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940108C5-3AC6-4BB5-A6EF-89ACDE821FCC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490CBFD7-15C0-4503-A0B1-75CFE9702AB5}"/>
              </a:ext>
            </a:extLst>
          </p:cNvPr>
          <p:cNvSpPr txBox="1">
            <a:spLocks noChangeArrowheads="1"/>
          </p:cNvSpPr>
          <p:nvPr/>
        </p:nvSpPr>
        <p:spPr>
          <a:xfrm>
            <a:off x="297518" y="809500"/>
            <a:ext cx="8452278" cy="6230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dist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6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羅東中學→頭城中學→臺北師範→臺南師範→屏東師範</a:t>
            </a:r>
          </a:p>
        </p:txBody>
      </p:sp>
      <p:sp>
        <p:nvSpPr>
          <p:cNvPr id="2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8575F7F-9D4F-445E-BEDE-159F309F1634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B60DD40-01F3-4032-913C-79D9A70BDF8C}"/>
              </a:ext>
            </a:extLst>
          </p:cNvPr>
          <p:cNvSpPr txBox="1">
            <a:spLocks noChangeArrowheads="1"/>
          </p:cNvSpPr>
          <p:nvPr/>
        </p:nvSpPr>
        <p:spPr>
          <a:xfrm>
            <a:off x="367960" y="180435"/>
            <a:ext cx="4874600" cy="5039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zh-TW" altLang="en-US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不馴的求學</a:t>
            </a:r>
          </a:p>
        </p:txBody>
      </p:sp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037F92E-0D08-4DC8-892B-4370CF713B92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作者簡介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37DA6D4-A2FF-4563-91F4-170ACC1AD78D}"/>
              </a:ext>
            </a:extLst>
          </p:cNvPr>
          <p:cNvSpPr txBox="1">
            <a:spLocks noChangeArrowheads="1"/>
          </p:cNvSpPr>
          <p:nvPr/>
        </p:nvSpPr>
        <p:spPr>
          <a:xfrm>
            <a:off x="297517" y="1432560"/>
            <a:ext cx="8385112" cy="6230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黃春明說：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7300BB61-FA6A-410B-968E-2A70F3588CE3}"/>
              </a:ext>
            </a:extLst>
          </p:cNvPr>
          <p:cNvSpPr txBox="1">
            <a:spLocks noChangeArrowheads="1"/>
          </p:cNvSpPr>
          <p:nvPr/>
        </p:nvSpPr>
        <p:spPr>
          <a:xfrm>
            <a:off x="518528" y="2233584"/>
            <a:ext cx="7627283" cy="2073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</a:pPr>
            <a:r>
              <a:rPr lang="zh-TW" altLang="en-US" sz="2800" spc="-70" dirty="0">
                <a:latin typeface="標楷體" panose="03000509000000000000" pitchFamily="65" charset="-120"/>
                <a:ea typeface="標楷體" panose="03000509000000000000" pitchFamily="65" charset="-120"/>
              </a:rPr>
              <a:t>跟著我同過學的，或者是跟我同過事的，都看過我一言不合就揮拳頭的醜事。另一方面，一感動起來心軟得不得了。可以說是很情緒化的一個人。說我是感性大師，我想我是當之無愧的。</a:t>
            </a:r>
            <a:endParaRPr lang="zh-TW" altLang="en-US" sz="2800" spc="-7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E556DB51-51C7-4030-8A3F-E9F9224A7226}"/>
              </a:ext>
            </a:extLst>
          </p:cNvPr>
          <p:cNvGrpSpPr/>
          <p:nvPr/>
        </p:nvGrpSpPr>
        <p:grpSpPr>
          <a:xfrm>
            <a:off x="367960" y="2055620"/>
            <a:ext cx="7974483" cy="2329838"/>
            <a:chOff x="477838" y="3076319"/>
            <a:chExt cx="7974483" cy="2329838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D094D89E-14A4-4FBB-800B-9617414CC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85000"/>
              <a:duotone>
                <a:prstClr val="black"/>
                <a:schemeClr val="accent2">
                  <a:lumMod val="40000"/>
                  <a:lumOff val="6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009"/>
            <a:stretch/>
          </p:blipFill>
          <p:spPr>
            <a:xfrm>
              <a:off x="477838" y="3076319"/>
              <a:ext cx="1210728" cy="723069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B77F4394-FB49-47D4-B122-47C20298D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85000"/>
              <a:duotone>
                <a:prstClr val="black"/>
                <a:schemeClr val="accent2">
                  <a:lumMod val="40000"/>
                  <a:lumOff val="6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606"/>
            <a:stretch/>
          </p:blipFill>
          <p:spPr>
            <a:xfrm>
              <a:off x="7088934" y="4683088"/>
              <a:ext cx="1363387" cy="723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716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EF879CED-EE74-4F32-B286-79CB441C92E6}"/>
              </a:ext>
            </a:extLst>
          </p:cNvPr>
          <p:cNvSpPr/>
          <p:nvPr/>
        </p:nvSpPr>
        <p:spPr>
          <a:xfrm>
            <a:off x="2149928" y="912094"/>
            <a:ext cx="5034642" cy="4050971"/>
          </a:xfrm>
          <a:custGeom>
            <a:avLst/>
            <a:gdLst>
              <a:gd name="connsiteX0" fmla="*/ 0 w 5034642"/>
              <a:gd name="connsiteY0" fmla="*/ 207086 h 4050971"/>
              <a:gd name="connsiteX1" fmla="*/ 207086 w 5034642"/>
              <a:gd name="connsiteY1" fmla="*/ 0 h 4050971"/>
              <a:gd name="connsiteX2" fmla="*/ 820948 w 5034642"/>
              <a:gd name="connsiteY2" fmla="*/ 0 h 4050971"/>
              <a:gd name="connsiteX3" fmla="*/ 1388606 w 5034642"/>
              <a:gd name="connsiteY3" fmla="*/ 0 h 4050971"/>
              <a:gd name="connsiteX4" fmla="*/ 2048673 w 5034642"/>
              <a:gd name="connsiteY4" fmla="*/ 0 h 4050971"/>
              <a:gd name="connsiteX5" fmla="*/ 2801150 w 5034642"/>
              <a:gd name="connsiteY5" fmla="*/ 0 h 4050971"/>
              <a:gd name="connsiteX6" fmla="*/ 3507422 w 5034642"/>
              <a:gd name="connsiteY6" fmla="*/ 0 h 4050971"/>
              <a:gd name="connsiteX7" fmla="*/ 4167489 w 5034642"/>
              <a:gd name="connsiteY7" fmla="*/ 0 h 4050971"/>
              <a:gd name="connsiteX8" fmla="*/ 4827556 w 5034642"/>
              <a:gd name="connsiteY8" fmla="*/ 0 h 4050971"/>
              <a:gd name="connsiteX9" fmla="*/ 5034642 w 5034642"/>
              <a:gd name="connsiteY9" fmla="*/ 207086 h 4050971"/>
              <a:gd name="connsiteX10" fmla="*/ 5034642 w 5034642"/>
              <a:gd name="connsiteY10" fmla="*/ 885955 h 4050971"/>
              <a:gd name="connsiteX11" fmla="*/ 5034642 w 5034642"/>
              <a:gd name="connsiteY11" fmla="*/ 1528456 h 4050971"/>
              <a:gd name="connsiteX12" fmla="*/ 5034642 w 5034642"/>
              <a:gd name="connsiteY12" fmla="*/ 2061853 h 4050971"/>
              <a:gd name="connsiteX13" fmla="*/ 5034642 w 5034642"/>
              <a:gd name="connsiteY13" fmla="*/ 2595251 h 4050971"/>
              <a:gd name="connsiteX14" fmla="*/ 5034642 w 5034642"/>
              <a:gd name="connsiteY14" fmla="*/ 3128648 h 4050971"/>
              <a:gd name="connsiteX15" fmla="*/ 5034642 w 5034642"/>
              <a:gd name="connsiteY15" fmla="*/ 3843885 h 4050971"/>
              <a:gd name="connsiteX16" fmla="*/ 4827556 w 5034642"/>
              <a:gd name="connsiteY16" fmla="*/ 4050971 h 4050971"/>
              <a:gd name="connsiteX17" fmla="*/ 4075079 w 5034642"/>
              <a:gd name="connsiteY17" fmla="*/ 4050971 h 4050971"/>
              <a:gd name="connsiteX18" fmla="*/ 3368808 w 5034642"/>
              <a:gd name="connsiteY18" fmla="*/ 4050971 h 4050971"/>
              <a:gd name="connsiteX19" fmla="*/ 2801150 w 5034642"/>
              <a:gd name="connsiteY19" fmla="*/ 4050971 h 4050971"/>
              <a:gd name="connsiteX20" fmla="*/ 2048673 w 5034642"/>
              <a:gd name="connsiteY20" fmla="*/ 4050971 h 4050971"/>
              <a:gd name="connsiteX21" fmla="*/ 1296197 w 5034642"/>
              <a:gd name="connsiteY21" fmla="*/ 4050971 h 4050971"/>
              <a:gd name="connsiteX22" fmla="*/ 207086 w 5034642"/>
              <a:gd name="connsiteY22" fmla="*/ 4050971 h 4050971"/>
              <a:gd name="connsiteX23" fmla="*/ 0 w 5034642"/>
              <a:gd name="connsiteY23" fmla="*/ 3843885 h 4050971"/>
              <a:gd name="connsiteX24" fmla="*/ 0 w 5034642"/>
              <a:gd name="connsiteY24" fmla="*/ 3201384 h 4050971"/>
              <a:gd name="connsiteX25" fmla="*/ 0 w 5034642"/>
              <a:gd name="connsiteY25" fmla="*/ 2631619 h 4050971"/>
              <a:gd name="connsiteX26" fmla="*/ 0 w 5034642"/>
              <a:gd name="connsiteY26" fmla="*/ 1952750 h 4050971"/>
              <a:gd name="connsiteX27" fmla="*/ 0 w 5034642"/>
              <a:gd name="connsiteY27" fmla="*/ 1455720 h 4050971"/>
              <a:gd name="connsiteX28" fmla="*/ 0 w 5034642"/>
              <a:gd name="connsiteY28" fmla="*/ 849587 h 4050971"/>
              <a:gd name="connsiteX29" fmla="*/ 0 w 5034642"/>
              <a:gd name="connsiteY29" fmla="*/ 207086 h 405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34642" h="4050971" fill="none" extrusionOk="0">
                <a:moveTo>
                  <a:pt x="0" y="207086"/>
                </a:moveTo>
                <a:cubicBezTo>
                  <a:pt x="15485" y="68836"/>
                  <a:pt x="88452" y="27425"/>
                  <a:pt x="207086" y="0"/>
                </a:cubicBezTo>
                <a:cubicBezTo>
                  <a:pt x="497531" y="23103"/>
                  <a:pt x="590889" y="-26484"/>
                  <a:pt x="820948" y="0"/>
                </a:cubicBezTo>
                <a:cubicBezTo>
                  <a:pt x="1051007" y="26484"/>
                  <a:pt x="1210199" y="-16430"/>
                  <a:pt x="1388606" y="0"/>
                </a:cubicBezTo>
                <a:cubicBezTo>
                  <a:pt x="1567013" y="16430"/>
                  <a:pt x="1903001" y="-1110"/>
                  <a:pt x="2048673" y="0"/>
                </a:cubicBezTo>
                <a:cubicBezTo>
                  <a:pt x="2194345" y="1110"/>
                  <a:pt x="2522486" y="-13460"/>
                  <a:pt x="2801150" y="0"/>
                </a:cubicBezTo>
                <a:cubicBezTo>
                  <a:pt x="3079814" y="13460"/>
                  <a:pt x="3365779" y="-32002"/>
                  <a:pt x="3507422" y="0"/>
                </a:cubicBezTo>
                <a:cubicBezTo>
                  <a:pt x="3649065" y="32002"/>
                  <a:pt x="3872836" y="13095"/>
                  <a:pt x="4167489" y="0"/>
                </a:cubicBezTo>
                <a:cubicBezTo>
                  <a:pt x="4462142" y="-13095"/>
                  <a:pt x="4591473" y="-9292"/>
                  <a:pt x="4827556" y="0"/>
                </a:cubicBezTo>
                <a:cubicBezTo>
                  <a:pt x="4950117" y="20895"/>
                  <a:pt x="5028495" y="82649"/>
                  <a:pt x="5034642" y="207086"/>
                </a:cubicBezTo>
                <a:cubicBezTo>
                  <a:pt x="5034544" y="389871"/>
                  <a:pt x="5003019" y="600103"/>
                  <a:pt x="5034642" y="885955"/>
                </a:cubicBezTo>
                <a:cubicBezTo>
                  <a:pt x="5066265" y="1171807"/>
                  <a:pt x="5055406" y="1291559"/>
                  <a:pt x="5034642" y="1528456"/>
                </a:cubicBezTo>
                <a:cubicBezTo>
                  <a:pt x="5013878" y="1765353"/>
                  <a:pt x="5039065" y="1909161"/>
                  <a:pt x="5034642" y="2061853"/>
                </a:cubicBezTo>
                <a:cubicBezTo>
                  <a:pt x="5030219" y="2214545"/>
                  <a:pt x="5027556" y="2434099"/>
                  <a:pt x="5034642" y="2595251"/>
                </a:cubicBezTo>
                <a:cubicBezTo>
                  <a:pt x="5041728" y="2756403"/>
                  <a:pt x="5016063" y="2862476"/>
                  <a:pt x="5034642" y="3128648"/>
                </a:cubicBezTo>
                <a:cubicBezTo>
                  <a:pt x="5053221" y="3394820"/>
                  <a:pt x="5037187" y="3511211"/>
                  <a:pt x="5034642" y="3843885"/>
                </a:cubicBezTo>
                <a:cubicBezTo>
                  <a:pt x="5028708" y="3953754"/>
                  <a:pt x="4943821" y="4058615"/>
                  <a:pt x="4827556" y="4050971"/>
                </a:cubicBezTo>
                <a:cubicBezTo>
                  <a:pt x="4637954" y="4030156"/>
                  <a:pt x="4439642" y="4028083"/>
                  <a:pt x="4075079" y="4050971"/>
                </a:cubicBezTo>
                <a:cubicBezTo>
                  <a:pt x="3710516" y="4073859"/>
                  <a:pt x="3568956" y="4058866"/>
                  <a:pt x="3368808" y="4050971"/>
                </a:cubicBezTo>
                <a:cubicBezTo>
                  <a:pt x="3168660" y="4043076"/>
                  <a:pt x="3055305" y="4068199"/>
                  <a:pt x="2801150" y="4050971"/>
                </a:cubicBezTo>
                <a:cubicBezTo>
                  <a:pt x="2546995" y="4033743"/>
                  <a:pt x="2348902" y="4044929"/>
                  <a:pt x="2048673" y="4050971"/>
                </a:cubicBezTo>
                <a:cubicBezTo>
                  <a:pt x="1748444" y="4057013"/>
                  <a:pt x="1470443" y="4041552"/>
                  <a:pt x="1296197" y="4050971"/>
                </a:cubicBezTo>
                <a:cubicBezTo>
                  <a:pt x="1121951" y="4060390"/>
                  <a:pt x="534088" y="4018247"/>
                  <a:pt x="207086" y="4050971"/>
                </a:cubicBezTo>
                <a:cubicBezTo>
                  <a:pt x="69608" y="4046129"/>
                  <a:pt x="23133" y="3947153"/>
                  <a:pt x="0" y="3843885"/>
                </a:cubicBezTo>
                <a:cubicBezTo>
                  <a:pt x="3543" y="3689287"/>
                  <a:pt x="-15322" y="3365680"/>
                  <a:pt x="0" y="3201384"/>
                </a:cubicBezTo>
                <a:cubicBezTo>
                  <a:pt x="15322" y="3037088"/>
                  <a:pt x="25570" y="2818215"/>
                  <a:pt x="0" y="2631619"/>
                </a:cubicBezTo>
                <a:cubicBezTo>
                  <a:pt x="-25570" y="2445023"/>
                  <a:pt x="-8910" y="2237380"/>
                  <a:pt x="0" y="1952750"/>
                </a:cubicBezTo>
                <a:cubicBezTo>
                  <a:pt x="8910" y="1668120"/>
                  <a:pt x="-4927" y="1590398"/>
                  <a:pt x="0" y="1455720"/>
                </a:cubicBezTo>
                <a:cubicBezTo>
                  <a:pt x="4927" y="1321042"/>
                  <a:pt x="21492" y="1111308"/>
                  <a:pt x="0" y="849587"/>
                </a:cubicBezTo>
                <a:cubicBezTo>
                  <a:pt x="-21492" y="587866"/>
                  <a:pt x="-12186" y="525666"/>
                  <a:pt x="0" y="207086"/>
                </a:cubicBezTo>
                <a:close/>
              </a:path>
              <a:path w="5034642" h="4050971" stroke="0" extrusionOk="0">
                <a:moveTo>
                  <a:pt x="0" y="207086"/>
                </a:moveTo>
                <a:cubicBezTo>
                  <a:pt x="-7220" y="100059"/>
                  <a:pt x="85382" y="2393"/>
                  <a:pt x="207086" y="0"/>
                </a:cubicBezTo>
                <a:cubicBezTo>
                  <a:pt x="452883" y="-18530"/>
                  <a:pt x="504263" y="27979"/>
                  <a:pt x="774744" y="0"/>
                </a:cubicBezTo>
                <a:cubicBezTo>
                  <a:pt x="1045225" y="-27979"/>
                  <a:pt x="1132577" y="-13006"/>
                  <a:pt x="1388606" y="0"/>
                </a:cubicBezTo>
                <a:cubicBezTo>
                  <a:pt x="1644635" y="13006"/>
                  <a:pt x="1708168" y="8869"/>
                  <a:pt x="1910059" y="0"/>
                </a:cubicBezTo>
                <a:cubicBezTo>
                  <a:pt x="2111950" y="-8869"/>
                  <a:pt x="2335175" y="-6406"/>
                  <a:pt x="2616331" y="0"/>
                </a:cubicBezTo>
                <a:cubicBezTo>
                  <a:pt x="2897487" y="6406"/>
                  <a:pt x="2971725" y="8078"/>
                  <a:pt x="3276398" y="0"/>
                </a:cubicBezTo>
                <a:cubicBezTo>
                  <a:pt x="3581071" y="-8078"/>
                  <a:pt x="3784832" y="-13682"/>
                  <a:pt x="3982670" y="0"/>
                </a:cubicBezTo>
                <a:cubicBezTo>
                  <a:pt x="4180508" y="13682"/>
                  <a:pt x="4578007" y="-14578"/>
                  <a:pt x="4827556" y="0"/>
                </a:cubicBezTo>
                <a:cubicBezTo>
                  <a:pt x="4943035" y="20347"/>
                  <a:pt x="5038788" y="120569"/>
                  <a:pt x="5034642" y="207086"/>
                </a:cubicBezTo>
                <a:cubicBezTo>
                  <a:pt x="5007008" y="328780"/>
                  <a:pt x="5057490" y="656036"/>
                  <a:pt x="5034642" y="776851"/>
                </a:cubicBezTo>
                <a:cubicBezTo>
                  <a:pt x="5011794" y="897667"/>
                  <a:pt x="5037431" y="1147621"/>
                  <a:pt x="5034642" y="1273880"/>
                </a:cubicBezTo>
                <a:cubicBezTo>
                  <a:pt x="5031853" y="1400139"/>
                  <a:pt x="5050797" y="1614026"/>
                  <a:pt x="5034642" y="1807278"/>
                </a:cubicBezTo>
                <a:cubicBezTo>
                  <a:pt x="5018487" y="2000530"/>
                  <a:pt x="5031569" y="2194373"/>
                  <a:pt x="5034642" y="2340675"/>
                </a:cubicBezTo>
                <a:cubicBezTo>
                  <a:pt x="5037715" y="2486977"/>
                  <a:pt x="5008051" y="2744366"/>
                  <a:pt x="5034642" y="2983176"/>
                </a:cubicBezTo>
                <a:cubicBezTo>
                  <a:pt x="5061233" y="3221986"/>
                  <a:pt x="5073819" y="3643142"/>
                  <a:pt x="5034642" y="3843885"/>
                </a:cubicBezTo>
                <a:cubicBezTo>
                  <a:pt x="5041883" y="3981792"/>
                  <a:pt x="4937690" y="4034186"/>
                  <a:pt x="4827556" y="4050971"/>
                </a:cubicBezTo>
                <a:cubicBezTo>
                  <a:pt x="4617190" y="4055474"/>
                  <a:pt x="4420293" y="4044029"/>
                  <a:pt x="4167489" y="4050971"/>
                </a:cubicBezTo>
                <a:cubicBezTo>
                  <a:pt x="3914685" y="4057913"/>
                  <a:pt x="3651796" y="4063813"/>
                  <a:pt x="3461217" y="4050971"/>
                </a:cubicBezTo>
                <a:cubicBezTo>
                  <a:pt x="3270638" y="4038129"/>
                  <a:pt x="3077563" y="4073917"/>
                  <a:pt x="2939764" y="4050971"/>
                </a:cubicBezTo>
                <a:cubicBezTo>
                  <a:pt x="2801965" y="4028025"/>
                  <a:pt x="2640186" y="4058053"/>
                  <a:pt x="2372106" y="4050971"/>
                </a:cubicBezTo>
                <a:cubicBezTo>
                  <a:pt x="2104026" y="4043889"/>
                  <a:pt x="1978750" y="4016058"/>
                  <a:pt x="1619630" y="4050971"/>
                </a:cubicBezTo>
                <a:cubicBezTo>
                  <a:pt x="1260510" y="4085884"/>
                  <a:pt x="1275709" y="4033341"/>
                  <a:pt x="959563" y="4050971"/>
                </a:cubicBezTo>
                <a:cubicBezTo>
                  <a:pt x="643417" y="4068601"/>
                  <a:pt x="361665" y="4083168"/>
                  <a:pt x="207086" y="4050971"/>
                </a:cubicBezTo>
                <a:cubicBezTo>
                  <a:pt x="104521" y="4041546"/>
                  <a:pt x="21518" y="3959925"/>
                  <a:pt x="0" y="3843885"/>
                </a:cubicBezTo>
                <a:cubicBezTo>
                  <a:pt x="11927" y="3698679"/>
                  <a:pt x="-19199" y="3502470"/>
                  <a:pt x="0" y="3310488"/>
                </a:cubicBezTo>
                <a:cubicBezTo>
                  <a:pt x="19199" y="3118506"/>
                  <a:pt x="5885" y="3020592"/>
                  <a:pt x="0" y="2777091"/>
                </a:cubicBezTo>
                <a:cubicBezTo>
                  <a:pt x="-5885" y="2533590"/>
                  <a:pt x="-3912" y="2482579"/>
                  <a:pt x="0" y="2207325"/>
                </a:cubicBezTo>
                <a:cubicBezTo>
                  <a:pt x="3912" y="1932071"/>
                  <a:pt x="15673" y="1801814"/>
                  <a:pt x="0" y="1673928"/>
                </a:cubicBezTo>
                <a:cubicBezTo>
                  <a:pt x="-15673" y="1546042"/>
                  <a:pt x="-9005" y="1313643"/>
                  <a:pt x="0" y="995059"/>
                </a:cubicBezTo>
                <a:cubicBezTo>
                  <a:pt x="9005" y="676475"/>
                  <a:pt x="24474" y="490468"/>
                  <a:pt x="0" y="207086"/>
                </a:cubicBezTo>
                <a:close/>
              </a:path>
            </a:pathLst>
          </a:custGeom>
          <a:solidFill>
            <a:srgbClr val="F6EEE6"/>
          </a:solidFill>
          <a:ln>
            <a:solidFill>
              <a:srgbClr val="D5B28F"/>
            </a:solidFill>
            <a:extLst>
              <a:ext uri="{C807C97D-BFC1-408E-A445-0C87EB9F89A2}">
                <ask:lineSketchStyleProps xmlns:ask="http://schemas.microsoft.com/office/drawing/2018/sketchyshapes" xmlns="" sd="3403945204">
                  <a:prstGeom prst="roundRect">
                    <a:avLst>
                      <a:gd name="adj" fmla="val 5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1CC14F4-83D5-414A-9EFF-36B04941F20F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940108C5-3AC6-4BB5-A6EF-89ACDE821FCC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490CBFD7-15C0-4503-A0B1-75CFE9702AB5}"/>
              </a:ext>
            </a:extLst>
          </p:cNvPr>
          <p:cNvSpPr txBox="1">
            <a:spLocks noChangeArrowheads="1"/>
          </p:cNvSpPr>
          <p:nvPr/>
        </p:nvSpPr>
        <p:spPr>
          <a:xfrm>
            <a:off x="2258783" y="1059050"/>
            <a:ext cx="4925787" cy="37570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spcBef>
                <a:spcPts val="0"/>
              </a:spcBef>
              <a:buClr>
                <a:srgbClr val="B37B43"/>
              </a:buClr>
              <a:buFont typeface="Wingdings" panose="05000000000000000000" pitchFamily="2" charset="2"/>
              <a:buChar char="ü"/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小學老師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lr>
                <a:srgbClr val="B37B43"/>
              </a:buClr>
              <a:buFont typeface="Wingdings" panose="05000000000000000000" pitchFamily="2" charset="2"/>
              <a:buChar char="ü"/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廣播電臺記者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lr>
                <a:srgbClr val="B37B43"/>
              </a:buClr>
              <a:buFont typeface="Wingdings" panose="05000000000000000000" pitchFamily="2" charset="2"/>
              <a:buChar char="ü"/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廣告公司職員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lr>
                <a:srgbClr val="B37B43"/>
              </a:buClr>
              <a:buFont typeface="Wingdings" panose="05000000000000000000" pitchFamily="2" charset="2"/>
              <a:buChar char="ü"/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電視節目製作人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lr>
                <a:srgbClr val="B37B43"/>
              </a:buClr>
              <a:buFont typeface="Wingdings" panose="05000000000000000000" pitchFamily="2" charset="2"/>
              <a:buChar char="ü"/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電影編劇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lr>
                <a:srgbClr val="B37B43"/>
              </a:buClr>
              <a:buFont typeface="Wingdings" panose="05000000000000000000" pitchFamily="2" charset="2"/>
              <a:buChar char="ü"/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創作散文、小說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Clr>
                <a:srgbClr val="B37B43"/>
              </a:buClr>
              <a:buFont typeface="Wingdings" panose="05000000000000000000" pitchFamily="2" charset="2"/>
              <a:buChar char="ü"/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創作童話、漫畫、兒童劇場</a:t>
            </a:r>
          </a:p>
        </p:txBody>
      </p:sp>
      <p:sp>
        <p:nvSpPr>
          <p:cNvPr id="2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8575F7F-9D4F-445E-BEDE-159F309F1634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B60DD40-01F3-4032-913C-79D9A70BDF8C}"/>
              </a:ext>
            </a:extLst>
          </p:cNvPr>
          <p:cNvSpPr txBox="1">
            <a:spLocks noChangeArrowheads="1"/>
          </p:cNvSpPr>
          <p:nvPr/>
        </p:nvSpPr>
        <p:spPr>
          <a:xfrm>
            <a:off x="367960" y="180435"/>
            <a:ext cx="4874600" cy="5039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zh-TW" altLang="en-US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豐富的人生經歷</a:t>
            </a:r>
          </a:p>
        </p:txBody>
      </p:sp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037F92E-0D08-4DC8-892B-4370CF713B92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作者簡介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1597C4CD-2D66-4C5D-8D47-0833BE95B1A9}"/>
              </a:ext>
            </a:extLst>
          </p:cNvPr>
          <p:cNvSpPr/>
          <p:nvPr/>
        </p:nvSpPr>
        <p:spPr>
          <a:xfrm>
            <a:off x="7184570" y="898910"/>
            <a:ext cx="954951" cy="954951"/>
          </a:xfrm>
          <a:prstGeom prst="ellipse">
            <a:avLst/>
          </a:prstGeom>
          <a:solidFill>
            <a:srgbClr val="E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 descr="黃春明~1.JPG">
            <a:extLst>
              <a:ext uri="{FF2B5EF4-FFF2-40B4-BE49-F238E27FC236}">
                <a16:creationId xmlns:a16="http://schemas.microsoft.com/office/drawing/2014/main" id="{AD957B9C-7F27-4C9F-9D30-F84BC0F52F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11555" t="10095" r="4333" b="8386"/>
          <a:stretch/>
        </p:blipFill>
        <p:spPr>
          <a:xfrm>
            <a:off x="6400800" y="434661"/>
            <a:ext cx="1311728" cy="1883450"/>
          </a:xfrm>
          <a:prstGeom prst="roundRect">
            <a:avLst>
              <a:gd name="adj" fmla="val 11639"/>
            </a:avLst>
          </a:prstGeom>
          <a:ln w="28575">
            <a:solidFill>
              <a:schemeClr val="bg1"/>
            </a:solidFill>
          </a:ln>
          <a:effectLst/>
        </p:spPr>
      </p:pic>
      <p:sp>
        <p:nvSpPr>
          <p:cNvPr id="26" name="橢圓 25">
            <a:extLst>
              <a:ext uri="{FF2B5EF4-FFF2-40B4-BE49-F238E27FC236}">
                <a16:creationId xmlns:a16="http://schemas.microsoft.com/office/drawing/2014/main" id="{EFA33A2D-AE5F-4F79-8AC1-7C3C193E675E}"/>
              </a:ext>
            </a:extLst>
          </p:cNvPr>
          <p:cNvSpPr/>
          <p:nvPr/>
        </p:nvSpPr>
        <p:spPr>
          <a:xfrm>
            <a:off x="6204138" y="271331"/>
            <a:ext cx="393322" cy="393322"/>
          </a:xfrm>
          <a:prstGeom prst="ellipse">
            <a:avLst/>
          </a:prstGeom>
          <a:solidFill>
            <a:srgbClr val="FAC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794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號: 向右 5">
            <a:hlinkClick r:id="rId3" action="ppaction://hlinksldjump"/>
            <a:extLst>
              <a:ext uri="{FF2B5EF4-FFF2-40B4-BE49-F238E27FC236}">
                <a16:creationId xmlns:a16="http://schemas.microsoft.com/office/drawing/2014/main" id="{01CC14F4-83D5-414A-9EFF-36B04941F20F}"/>
              </a:ext>
            </a:extLst>
          </p:cNvPr>
          <p:cNvSpPr/>
          <p:nvPr/>
        </p:nvSpPr>
        <p:spPr>
          <a:xfrm>
            <a:off x="8749796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6">
            <a:hlinkClick r:id="rId4" action="ppaction://hlinksldjump"/>
            <a:extLst>
              <a:ext uri="{FF2B5EF4-FFF2-40B4-BE49-F238E27FC236}">
                <a16:creationId xmlns:a16="http://schemas.microsoft.com/office/drawing/2014/main" id="{940108C5-3AC6-4BB5-A6EF-89ACDE821FCC}"/>
              </a:ext>
            </a:extLst>
          </p:cNvPr>
          <p:cNvSpPr/>
          <p:nvPr/>
        </p:nvSpPr>
        <p:spPr>
          <a:xfrm flipH="1">
            <a:off x="8342443" y="4778103"/>
            <a:ext cx="289700" cy="285562"/>
          </a:xfrm>
          <a:prstGeom prst="rightArrow">
            <a:avLst/>
          </a:prstGeom>
          <a:solidFill>
            <a:srgbClr val="6E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本框 328">
            <a:hlinkClick r:id="rId5" action="ppaction://hlinksldjump"/>
            <a:extLst>
              <a:ext uri="{FF2B5EF4-FFF2-40B4-BE49-F238E27FC236}">
                <a16:creationId xmlns:a16="http://schemas.microsoft.com/office/drawing/2014/main" id="{28575F7F-9D4F-445E-BEDE-159F309F1634}"/>
              </a:ext>
            </a:extLst>
          </p:cNvPr>
          <p:cNvSpPr txBox="1"/>
          <p:nvPr/>
        </p:nvSpPr>
        <p:spPr>
          <a:xfrm>
            <a:off x="-1" y="164531"/>
            <a:ext cx="297518" cy="510992"/>
          </a:xfrm>
          <a:prstGeom prst="rect">
            <a:avLst/>
          </a:prstGeom>
          <a:solidFill>
            <a:srgbClr val="D5B28F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kern="0" dirty="0">
                <a:solidFill>
                  <a:srgbClr val="FFFDDE"/>
                </a:solidFill>
                <a:latin typeface="微軟正黑體" pitchFamily="34" charset="-120"/>
                <a:ea typeface="微軟正黑體" pitchFamily="34" charset="-120"/>
              </a:rPr>
              <a:t>目次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B60DD40-01F3-4032-913C-79D9A70BDF8C}"/>
              </a:ext>
            </a:extLst>
          </p:cNvPr>
          <p:cNvSpPr txBox="1">
            <a:spLocks noChangeArrowheads="1"/>
          </p:cNvSpPr>
          <p:nvPr/>
        </p:nvSpPr>
        <p:spPr>
          <a:xfrm>
            <a:off x="367960" y="180435"/>
            <a:ext cx="4874600" cy="5039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zh-TW" altLang="en-US" sz="3600" b="1" dirty="0">
                <a:solidFill>
                  <a:srgbClr val="6E56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邁入文學</a:t>
            </a:r>
          </a:p>
        </p:txBody>
      </p:sp>
      <p:sp>
        <p:nvSpPr>
          <p:cNvPr id="15" name="文本框 328">
            <a:hlinkClick r:id="rId6" action="ppaction://hlinksldjump"/>
            <a:extLst>
              <a:ext uri="{FF2B5EF4-FFF2-40B4-BE49-F238E27FC236}">
                <a16:creationId xmlns:a16="http://schemas.microsoft.com/office/drawing/2014/main" id="{0037F92E-0D08-4DC8-892B-4370CF713B92}"/>
              </a:ext>
            </a:extLst>
          </p:cNvPr>
          <p:cNvSpPr txBox="1"/>
          <p:nvPr/>
        </p:nvSpPr>
        <p:spPr>
          <a:xfrm>
            <a:off x="0" y="809500"/>
            <a:ext cx="297518" cy="921329"/>
          </a:xfrm>
          <a:prstGeom prst="rect">
            <a:avLst/>
          </a:prstGeom>
          <a:solidFill>
            <a:srgbClr val="6E563E"/>
          </a:solidFill>
          <a:ln w="6350">
            <a:noFill/>
          </a:ln>
        </p:spPr>
        <p:txBody>
          <a:bodyPr vert="eaVert" wrap="none" rtlCol="0" anchor="ctr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C293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914400">
              <a:defRPr/>
            </a:pPr>
            <a:r>
              <a:rPr lang="zh-TW" altLang="en-US" sz="1600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作者簡介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89D0FB6-5A0B-4329-B1E7-E1EC9783ADDC}"/>
              </a:ext>
            </a:extLst>
          </p:cNvPr>
          <p:cNvSpPr txBox="1">
            <a:spLocks noChangeArrowheads="1"/>
          </p:cNvSpPr>
          <p:nvPr/>
        </p:nvSpPr>
        <p:spPr>
          <a:xfrm>
            <a:off x="364684" y="809500"/>
            <a:ext cx="7903016" cy="6230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黃春明認為，自己沒有再繼續變壞，是因爲文學的緣故。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54E87F4-62B9-4A44-8201-7D967A56D003}"/>
              </a:ext>
            </a:extLst>
          </p:cNvPr>
          <p:cNvSpPr/>
          <p:nvPr/>
        </p:nvSpPr>
        <p:spPr>
          <a:xfrm>
            <a:off x="5851682" y="2373888"/>
            <a:ext cx="2300872" cy="1701966"/>
          </a:xfrm>
          <a:custGeom>
            <a:avLst/>
            <a:gdLst>
              <a:gd name="connsiteX0" fmla="*/ 0 w 2300872"/>
              <a:gd name="connsiteY0" fmla="*/ 87005 h 1701966"/>
              <a:gd name="connsiteX1" fmla="*/ 87005 w 2300872"/>
              <a:gd name="connsiteY1" fmla="*/ 0 h 1701966"/>
              <a:gd name="connsiteX2" fmla="*/ 661258 w 2300872"/>
              <a:gd name="connsiteY2" fmla="*/ 0 h 1701966"/>
              <a:gd name="connsiteX3" fmla="*/ 1214242 w 2300872"/>
              <a:gd name="connsiteY3" fmla="*/ 0 h 1701966"/>
              <a:gd name="connsiteX4" fmla="*/ 1724689 w 2300872"/>
              <a:gd name="connsiteY4" fmla="*/ 0 h 1701966"/>
              <a:gd name="connsiteX5" fmla="*/ 2213867 w 2300872"/>
              <a:gd name="connsiteY5" fmla="*/ 0 h 1701966"/>
              <a:gd name="connsiteX6" fmla="*/ 2300872 w 2300872"/>
              <a:gd name="connsiteY6" fmla="*/ 87005 h 1701966"/>
              <a:gd name="connsiteX7" fmla="*/ 2300872 w 2300872"/>
              <a:gd name="connsiteY7" fmla="*/ 611603 h 1701966"/>
              <a:gd name="connsiteX8" fmla="*/ 2300872 w 2300872"/>
              <a:gd name="connsiteY8" fmla="*/ 1090363 h 1701966"/>
              <a:gd name="connsiteX9" fmla="*/ 2300872 w 2300872"/>
              <a:gd name="connsiteY9" fmla="*/ 1614961 h 1701966"/>
              <a:gd name="connsiteX10" fmla="*/ 2213867 w 2300872"/>
              <a:gd name="connsiteY10" fmla="*/ 1701966 h 1701966"/>
              <a:gd name="connsiteX11" fmla="*/ 1639614 w 2300872"/>
              <a:gd name="connsiteY11" fmla="*/ 1701966 h 1701966"/>
              <a:gd name="connsiteX12" fmla="*/ 1107899 w 2300872"/>
              <a:gd name="connsiteY12" fmla="*/ 1701966 h 1701966"/>
              <a:gd name="connsiteX13" fmla="*/ 618721 w 2300872"/>
              <a:gd name="connsiteY13" fmla="*/ 1701966 h 1701966"/>
              <a:gd name="connsiteX14" fmla="*/ 87005 w 2300872"/>
              <a:gd name="connsiteY14" fmla="*/ 1701966 h 1701966"/>
              <a:gd name="connsiteX15" fmla="*/ 0 w 2300872"/>
              <a:gd name="connsiteY15" fmla="*/ 1614961 h 1701966"/>
              <a:gd name="connsiteX16" fmla="*/ 0 w 2300872"/>
              <a:gd name="connsiteY16" fmla="*/ 1075083 h 1701966"/>
              <a:gd name="connsiteX17" fmla="*/ 0 w 2300872"/>
              <a:gd name="connsiteY17" fmla="*/ 581044 h 1701966"/>
              <a:gd name="connsiteX18" fmla="*/ 0 w 2300872"/>
              <a:gd name="connsiteY18" fmla="*/ 87005 h 170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0872" h="1701966" fill="none" extrusionOk="0">
                <a:moveTo>
                  <a:pt x="0" y="87005"/>
                </a:moveTo>
                <a:cubicBezTo>
                  <a:pt x="-1173" y="36427"/>
                  <a:pt x="27613" y="-2636"/>
                  <a:pt x="87005" y="0"/>
                </a:cubicBezTo>
                <a:cubicBezTo>
                  <a:pt x="309021" y="-28271"/>
                  <a:pt x="523285" y="-18800"/>
                  <a:pt x="661258" y="0"/>
                </a:cubicBezTo>
                <a:cubicBezTo>
                  <a:pt x="799231" y="18800"/>
                  <a:pt x="961737" y="3278"/>
                  <a:pt x="1214242" y="0"/>
                </a:cubicBezTo>
                <a:cubicBezTo>
                  <a:pt x="1466747" y="-3278"/>
                  <a:pt x="1550007" y="-18405"/>
                  <a:pt x="1724689" y="0"/>
                </a:cubicBezTo>
                <a:cubicBezTo>
                  <a:pt x="1899371" y="18405"/>
                  <a:pt x="2030214" y="-11751"/>
                  <a:pt x="2213867" y="0"/>
                </a:cubicBezTo>
                <a:cubicBezTo>
                  <a:pt x="2263765" y="284"/>
                  <a:pt x="2302501" y="44397"/>
                  <a:pt x="2300872" y="87005"/>
                </a:cubicBezTo>
                <a:cubicBezTo>
                  <a:pt x="2299224" y="291100"/>
                  <a:pt x="2306735" y="492809"/>
                  <a:pt x="2300872" y="611603"/>
                </a:cubicBezTo>
                <a:cubicBezTo>
                  <a:pt x="2295009" y="730397"/>
                  <a:pt x="2289223" y="958713"/>
                  <a:pt x="2300872" y="1090363"/>
                </a:cubicBezTo>
                <a:cubicBezTo>
                  <a:pt x="2312521" y="1222013"/>
                  <a:pt x="2326106" y="1500366"/>
                  <a:pt x="2300872" y="1614961"/>
                </a:cubicBezTo>
                <a:cubicBezTo>
                  <a:pt x="2298839" y="1663008"/>
                  <a:pt x="2266587" y="1697491"/>
                  <a:pt x="2213867" y="1701966"/>
                </a:cubicBezTo>
                <a:cubicBezTo>
                  <a:pt x="2004803" y="1683609"/>
                  <a:pt x="1825678" y="1677071"/>
                  <a:pt x="1639614" y="1701966"/>
                </a:cubicBezTo>
                <a:cubicBezTo>
                  <a:pt x="1453550" y="1726861"/>
                  <a:pt x="1257482" y="1716023"/>
                  <a:pt x="1107899" y="1701966"/>
                </a:cubicBezTo>
                <a:cubicBezTo>
                  <a:pt x="958316" y="1687909"/>
                  <a:pt x="758241" y="1688579"/>
                  <a:pt x="618721" y="1701966"/>
                </a:cubicBezTo>
                <a:cubicBezTo>
                  <a:pt x="479201" y="1715353"/>
                  <a:pt x="193687" y="1682613"/>
                  <a:pt x="87005" y="1701966"/>
                </a:cubicBezTo>
                <a:cubicBezTo>
                  <a:pt x="35979" y="1704018"/>
                  <a:pt x="-5066" y="1666119"/>
                  <a:pt x="0" y="1614961"/>
                </a:cubicBezTo>
                <a:cubicBezTo>
                  <a:pt x="-16649" y="1473698"/>
                  <a:pt x="24884" y="1313186"/>
                  <a:pt x="0" y="1075083"/>
                </a:cubicBezTo>
                <a:cubicBezTo>
                  <a:pt x="-24884" y="836980"/>
                  <a:pt x="-18131" y="691956"/>
                  <a:pt x="0" y="581044"/>
                </a:cubicBezTo>
                <a:cubicBezTo>
                  <a:pt x="18131" y="470132"/>
                  <a:pt x="20763" y="240931"/>
                  <a:pt x="0" y="87005"/>
                </a:cubicBezTo>
                <a:close/>
              </a:path>
              <a:path w="2300872" h="1701966" stroke="0" extrusionOk="0">
                <a:moveTo>
                  <a:pt x="0" y="87005"/>
                </a:moveTo>
                <a:cubicBezTo>
                  <a:pt x="-2035" y="41023"/>
                  <a:pt x="32453" y="2121"/>
                  <a:pt x="87005" y="0"/>
                </a:cubicBezTo>
                <a:cubicBezTo>
                  <a:pt x="285781" y="23406"/>
                  <a:pt x="390141" y="1361"/>
                  <a:pt x="576183" y="0"/>
                </a:cubicBezTo>
                <a:cubicBezTo>
                  <a:pt x="762225" y="-1361"/>
                  <a:pt x="855448" y="-7320"/>
                  <a:pt x="1086630" y="0"/>
                </a:cubicBezTo>
                <a:cubicBezTo>
                  <a:pt x="1317812" y="7320"/>
                  <a:pt x="1361200" y="-10773"/>
                  <a:pt x="1554540" y="0"/>
                </a:cubicBezTo>
                <a:cubicBezTo>
                  <a:pt x="1747880" y="10773"/>
                  <a:pt x="1960320" y="9229"/>
                  <a:pt x="2213867" y="0"/>
                </a:cubicBezTo>
                <a:cubicBezTo>
                  <a:pt x="2269134" y="-1365"/>
                  <a:pt x="2294606" y="37711"/>
                  <a:pt x="2300872" y="87005"/>
                </a:cubicBezTo>
                <a:cubicBezTo>
                  <a:pt x="2327438" y="306642"/>
                  <a:pt x="2326038" y="408827"/>
                  <a:pt x="2300872" y="626883"/>
                </a:cubicBezTo>
                <a:cubicBezTo>
                  <a:pt x="2275706" y="844939"/>
                  <a:pt x="2276606" y="1028919"/>
                  <a:pt x="2300872" y="1136201"/>
                </a:cubicBezTo>
                <a:cubicBezTo>
                  <a:pt x="2325138" y="1243483"/>
                  <a:pt x="2283238" y="1512382"/>
                  <a:pt x="2300872" y="1614961"/>
                </a:cubicBezTo>
                <a:cubicBezTo>
                  <a:pt x="2296299" y="1660887"/>
                  <a:pt x="2259190" y="1706439"/>
                  <a:pt x="2213867" y="1701966"/>
                </a:cubicBezTo>
                <a:cubicBezTo>
                  <a:pt x="2026224" y="1706565"/>
                  <a:pt x="1866575" y="1715367"/>
                  <a:pt x="1724689" y="1701966"/>
                </a:cubicBezTo>
                <a:cubicBezTo>
                  <a:pt x="1582803" y="1688565"/>
                  <a:pt x="1399654" y="1709641"/>
                  <a:pt x="1235510" y="1701966"/>
                </a:cubicBezTo>
                <a:cubicBezTo>
                  <a:pt x="1071366" y="1694291"/>
                  <a:pt x="796906" y="1699631"/>
                  <a:pt x="682526" y="1701966"/>
                </a:cubicBezTo>
                <a:cubicBezTo>
                  <a:pt x="568146" y="1704301"/>
                  <a:pt x="219674" y="1679249"/>
                  <a:pt x="87005" y="1701966"/>
                </a:cubicBezTo>
                <a:cubicBezTo>
                  <a:pt x="42419" y="1713234"/>
                  <a:pt x="-1021" y="1658968"/>
                  <a:pt x="0" y="1614961"/>
                </a:cubicBezTo>
                <a:cubicBezTo>
                  <a:pt x="-12236" y="1450328"/>
                  <a:pt x="128" y="1289087"/>
                  <a:pt x="0" y="1105642"/>
                </a:cubicBezTo>
                <a:cubicBezTo>
                  <a:pt x="-128" y="922197"/>
                  <a:pt x="-2131" y="743420"/>
                  <a:pt x="0" y="581044"/>
                </a:cubicBezTo>
                <a:cubicBezTo>
                  <a:pt x="2131" y="418668"/>
                  <a:pt x="8924" y="299892"/>
                  <a:pt x="0" y="87005"/>
                </a:cubicBezTo>
                <a:close/>
              </a:path>
            </a:pathLst>
          </a:custGeom>
          <a:solidFill>
            <a:srgbClr val="FFF9E7"/>
          </a:solidFill>
          <a:ln>
            <a:solidFill>
              <a:schemeClr val="accent4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03945204">
                  <a:prstGeom prst="roundRect">
                    <a:avLst>
                      <a:gd name="adj" fmla="val 5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一張含有 信箋, 房間, 女孩 的圖片&#10;&#10;自動產生的描述">
            <a:extLst>
              <a:ext uri="{FF2B5EF4-FFF2-40B4-BE49-F238E27FC236}">
                <a16:creationId xmlns:a16="http://schemas.microsoft.com/office/drawing/2014/main" id="{B47AA17A-C92C-49EC-AEE0-122DAF3AC3D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71" y="2502074"/>
            <a:ext cx="1570429" cy="1399199"/>
          </a:xfrm>
          <a:prstGeom prst="rect">
            <a:avLst/>
          </a:prstGeom>
        </p:spPr>
      </p:pic>
      <p:pic>
        <p:nvPicPr>
          <p:cNvPr id="8" name="圖片 7" descr="一張含有 蛋糕, 桌 的圖片&#10;&#10;自動產生的描述">
            <a:extLst>
              <a:ext uri="{FF2B5EF4-FFF2-40B4-BE49-F238E27FC236}">
                <a16:creationId xmlns:a16="http://schemas.microsoft.com/office/drawing/2014/main" id="{77A34160-9BED-4E09-98AF-6998CFF5EE8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13" y="2266415"/>
            <a:ext cx="519698" cy="459800"/>
          </a:xfrm>
          <a:prstGeom prst="rect">
            <a:avLst/>
          </a:prstGeom>
        </p:spPr>
      </p:pic>
      <p:pic>
        <p:nvPicPr>
          <p:cNvPr id="4" name="圖片 3" descr="一張含有 襯衫 的圖片&#10;&#10;自動產生的描述">
            <a:extLst>
              <a:ext uri="{FF2B5EF4-FFF2-40B4-BE49-F238E27FC236}">
                <a16:creationId xmlns:a16="http://schemas.microsoft.com/office/drawing/2014/main" id="{656363A1-6CDB-4488-A126-2E9D51F3172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59" y="2230526"/>
            <a:ext cx="1385213" cy="21034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562EDC30-E0D6-4D2B-9670-FA3AB963BEE7}"/>
              </a:ext>
            </a:extLst>
          </p:cNvPr>
          <p:cNvSpPr txBox="1">
            <a:spLocks noChangeArrowheads="1"/>
          </p:cNvSpPr>
          <p:nvPr/>
        </p:nvSpPr>
        <p:spPr>
          <a:xfrm>
            <a:off x="364684" y="1898071"/>
            <a:ext cx="4936659" cy="6230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800"/>
              </a:spcBef>
              <a:buClr>
                <a:schemeClr val="tx1"/>
              </a:buClr>
            </a:pPr>
            <a:r>
              <a:rPr lang="zh-TW" altLang="en-US" sz="2800" spc="-7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文學讓他的心靈敞開，感受到感動的心跳，再加上親情的呼喚，讓他能夠軟化，將原本用來反抗不合理的激烈情緒，昇華為藉由小說關懷弱勢的溫情。</a:t>
            </a:r>
          </a:p>
        </p:txBody>
      </p:sp>
    </p:spTree>
    <p:extLst>
      <p:ext uri="{BB962C8B-B14F-4D97-AF65-F5344CB8AC3E}">
        <p14:creationId xmlns:p14="http://schemas.microsoft.com/office/powerpoint/2010/main" val="2879892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4358</TotalTime>
  <Words>3147</Words>
  <Application>Microsoft Office PowerPoint</Application>
  <PresentationFormat>如螢幕大小 (16:9)</PresentationFormat>
  <Paragraphs>323</Paragraphs>
  <Slides>40</Slides>
  <Notes>9</Notes>
  <HiddenSlides>3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8" baseType="lpstr"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臺灣科幻小說之父張系國 ——寫在星際大戰之前</dc:title>
  <dc:creator>03090106</dc:creator>
  <cp:lastModifiedBy>L40[洛妤]</cp:lastModifiedBy>
  <cp:revision>1134</cp:revision>
  <dcterms:created xsi:type="dcterms:W3CDTF">2020-02-13T14:15:33Z</dcterms:created>
  <dcterms:modified xsi:type="dcterms:W3CDTF">2020-11-30T02:22:32Z</dcterms:modified>
</cp:coreProperties>
</file>