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9" r:id="rId18"/>
    <p:sldId id="297" r:id="rId19"/>
    <p:sldId id="298" r:id="rId20"/>
    <p:sldId id="300" r:id="rId21"/>
    <p:sldId id="301" r:id="rId22"/>
    <p:sldId id="302" r:id="rId23"/>
    <p:sldId id="303" r:id="rId24"/>
    <p:sldId id="304" r:id="rId25"/>
    <p:sldId id="283" r:id="rId26"/>
    <p:sldId id="284" r:id="rId27"/>
    <p:sldId id="285" r:id="rId28"/>
    <p:sldId id="286" r:id="rId29"/>
    <p:sldId id="305" r:id="rId3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3103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498BE-6FA6-477D-ACCF-908BF336B1E7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A4A79-AAB5-495F-980D-600F17441E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8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54C2F-FF4E-4442-9187-9588B1EC12F5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BE38A-723C-43D1-B97B-E7911B1FC9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39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E38A-723C-43D1-B97B-E7911B1FC99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90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E38A-723C-43D1-B97B-E7911B1FC99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90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E38A-723C-43D1-B97B-E7911B1FC99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09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E38A-723C-43D1-B97B-E7911B1FC99A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09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E38A-723C-43D1-B97B-E7911B1FC99A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093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E38A-723C-43D1-B97B-E7911B1FC99A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093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BE38A-723C-43D1-B97B-E7911B1FC99A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09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FDA-8E65-479F-B2E6-105298C71152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DB9-0017-4CED-AD55-9FA7F9AB52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FDA-8E65-479F-B2E6-105298C71152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DB9-0017-4CED-AD55-9FA7F9AB52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FDA-8E65-479F-B2E6-105298C71152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DB9-0017-4CED-AD55-9FA7F9AB52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FDA-8E65-479F-B2E6-105298C71152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DB9-0017-4CED-AD55-9FA7F9AB52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FDA-8E65-479F-B2E6-105298C71152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DB9-0017-4CED-AD55-9FA7F9AB52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FDA-8E65-479F-B2E6-105298C71152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DB9-0017-4CED-AD55-9FA7F9AB52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FDA-8E65-479F-B2E6-105298C71152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DB9-0017-4CED-AD55-9FA7F9AB52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FDA-8E65-479F-B2E6-105298C71152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DB9-0017-4CED-AD55-9FA7F9AB52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FDA-8E65-479F-B2E6-105298C71152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DB9-0017-4CED-AD55-9FA7F9AB52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FDA-8E65-479F-B2E6-105298C71152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DB9-0017-4CED-AD55-9FA7F9AB524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4FDA-8E65-479F-B2E6-105298C71152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1DDB9-0017-4CED-AD55-9FA7F9AB52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D4FDA-8E65-479F-B2E6-105298C71152}" type="datetimeFigureOut">
              <a:rPr lang="zh-TW" altLang="en-US" smtClean="0"/>
              <a:t>2015/11/19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1DDB9-0017-4CED-AD55-9FA7F9AB524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cschool.com.tw/html/mil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CNC</a:t>
            </a:r>
            <a:r>
              <a:rPr lang="zh-TW" altLang="en-US" dirty="0"/>
              <a:t>車</a:t>
            </a:r>
            <a:r>
              <a:rPr lang="zh-TW" altLang="en-US" dirty="0" smtClean="0"/>
              <a:t>床程式製作說明</a:t>
            </a: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8276772" cy="3882162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</a:rPr>
              <a:t>壹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</a:rPr>
              <a:t>、軸向判定</a:t>
            </a:r>
            <a:endParaRPr lang="en-US" altLang="zh-TW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</a:rPr>
              <a:t>貳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</a:rPr>
              <a:t>、座標計算</a:t>
            </a:r>
            <a:endParaRPr lang="en-US" altLang="zh-TW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</a:rPr>
              <a:t>、常用指令介紹</a:t>
            </a:r>
            <a:r>
              <a:rPr lang="en-US" altLang="zh-TW" sz="3600" dirty="0" smtClean="0">
                <a:solidFill>
                  <a:schemeClr val="accent5">
                    <a:lumMod val="50000"/>
                  </a:schemeClr>
                </a:solidFill>
              </a:rPr>
              <a:t>(G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</a:rPr>
              <a:t>碼、</a:t>
            </a:r>
            <a:r>
              <a:rPr lang="en-US" altLang="zh-TW" sz="3600" dirty="0" smtClean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</a:rPr>
              <a:t>碼、</a:t>
            </a:r>
            <a:r>
              <a:rPr lang="en-US" altLang="zh-TW" sz="3600" dirty="0" smtClean="0">
                <a:solidFill>
                  <a:schemeClr val="accent5">
                    <a:lumMod val="50000"/>
                  </a:schemeClr>
                </a:solidFill>
              </a:rPr>
              <a:t>F</a:t>
            </a:r>
            <a:r>
              <a:rPr lang="zh-TW" altLang="en-US" sz="3600" dirty="0" smtClean="0">
                <a:solidFill>
                  <a:schemeClr val="accent5">
                    <a:lumMod val="50000"/>
                  </a:schemeClr>
                </a:solidFill>
              </a:rPr>
              <a:t>機能</a:t>
            </a:r>
            <a:r>
              <a:rPr lang="en-US" altLang="zh-TW" sz="3600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altLang="zh-TW" sz="36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六</a:t>
            </a:r>
            <a:r>
              <a:rPr lang="en-US" altLang="zh-TW" sz="2000" dirty="0" smtClean="0"/>
              <a:t>)G32</a:t>
            </a:r>
            <a:r>
              <a:rPr lang="en-US" altLang="zh-TW" sz="2000" dirty="0"/>
              <a:t>	</a:t>
            </a:r>
            <a:r>
              <a:rPr lang="zh-TW" altLang="zh-TW" sz="2000" dirty="0" smtClean="0"/>
              <a:t>：</a:t>
            </a:r>
            <a:r>
              <a:rPr lang="zh-TW" altLang="en-US" sz="2000" dirty="0" smtClean="0"/>
              <a:t>螺紋切削</a:t>
            </a:r>
            <a:endParaRPr lang="en-US" altLang="zh-TW" sz="2000" dirty="0" smtClean="0"/>
          </a:p>
          <a:p>
            <a:endParaRPr lang="en-US" altLang="zh-TW" sz="2000" dirty="0"/>
          </a:p>
          <a:p>
            <a:r>
              <a:rPr lang="zh-TW" altLang="en-US" sz="1600" dirty="0" smtClean="0"/>
              <a:t>                  計算主軸轉速                                                  計算前端與後端車削預留量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完整螺紋</a:t>
            </a:r>
            <a:r>
              <a:rPr lang="en-US" altLang="zh-TW" sz="1600" dirty="0" smtClean="0"/>
              <a:t>)</a:t>
            </a:r>
            <a:r>
              <a:rPr lang="zh-TW" altLang="en-US" sz="2000" dirty="0"/>
              <a:t>	</a:t>
            </a:r>
            <a:r>
              <a:rPr lang="zh-TW" altLang="en-US" sz="2000" dirty="0" smtClean="0"/>
              <a:t>                                                         </a:t>
            </a:r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28808"/>
            <a:ext cx="31146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302594"/>
            <a:ext cx="4370899" cy="24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0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六</a:t>
            </a:r>
            <a:r>
              <a:rPr lang="en-US" altLang="zh-TW" sz="2000" dirty="0" smtClean="0"/>
              <a:t>)G32</a:t>
            </a:r>
            <a:r>
              <a:rPr lang="en-US" altLang="zh-TW" sz="2000" dirty="0"/>
              <a:t>	</a:t>
            </a:r>
            <a:r>
              <a:rPr lang="zh-TW" altLang="zh-TW" sz="2000" dirty="0" smtClean="0"/>
              <a:t>：</a:t>
            </a:r>
            <a:r>
              <a:rPr lang="zh-TW" altLang="en-US" sz="2000" dirty="0" smtClean="0"/>
              <a:t>螺紋切削</a:t>
            </a:r>
            <a:endParaRPr lang="en-US" altLang="zh-TW" sz="2000" dirty="0" smtClean="0"/>
          </a:p>
          <a:p>
            <a:r>
              <a:rPr lang="zh-TW" altLang="en-US" dirty="0" smtClean="0"/>
              <a:t>範例：</a:t>
            </a:r>
            <a:endParaRPr lang="en-US" altLang="zh-TW" dirty="0" smtClean="0"/>
          </a:p>
          <a:p>
            <a:endParaRPr lang="en-US" altLang="zh-TW" sz="2000" dirty="0"/>
          </a:p>
          <a:p>
            <a:r>
              <a:rPr lang="zh-TW" altLang="en-US" sz="1600" dirty="0" smtClean="0"/>
              <a:t>                  </a:t>
            </a:r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3141"/>
            <a:ext cx="299861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2088232" cy="504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4211960" y="1916832"/>
                <a:ext cx="18002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/>
                        </a:rPr>
                        <m:t>𝐿</m:t>
                      </m:r>
                      <m:r>
                        <a:rPr lang="en-US" altLang="zh-TW" sz="1400" b="0" i="1" smtClean="0">
                          <a:latin typeface="Cambria Math"/>
                        </a:rPr>
                        <m:t>1=</m:t>
                      </m:r>
                      <m:f>
                        <m:fPr>
                          <m:ctrlPr>
                            <a:rPr lang="en-US" altLang="zh-TW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1400" b="0" i="1" smtClean="0">
                              <a:latin typeface="Cambria Math"/>
                            </a:rPr>
                            <m:t>1000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14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1400" b="0" i="1" smtClean="0">
                              <a:latin typeface="Cambria Math"/>
                            </a:rPr>
                            <m:t>400</m:t>
                          </m:r>
                        </m:den>
                      </m:f>
                      <m:r>
                        <a:rPr lang="en-US" altLang="zh-TW" sz="1400" b="0" i="1" smtClean="0">
                          <a:latin typeface="Cambria Math"/>
                        </a:rPr>
                        <m:t>=5.0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916832"/>
                <a:ext cx="1800200" cy="5142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4211960" y="2583475"/>
                <a:ext cx="1800200" cy="61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400" b="0" i="1" smtClean="0">
                        <a:latin typeface="Cambria Math"/>
                      </a:rPr>
                      <m:t>𝐿</m:t>
                    </m:r>
                    <m:r>
                      <a:rPr lang="en-US" altLang="zh-TW" sz="1400" b="0" i="1" smtClean="0">
                        <a:latin typeface="Cambria Math"/>
                      </a:rPr>
                      <m:t>2=</m:t>
                    </m:r>
                    <m:f>
                      <m:fPr>
                        <m:ctrlPr>
                          <a:rPr lang="en-US" altLang="zh-TW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400" b="0" i="1" smtClean="0">
                            <a:latin typeface="Cambria Math"/>
                          </a:rPr>
                          <m:t>1000</m:t>
                        </m:r>
                        <m:r>
                          <a:rPr lang="en-US" altLang="zh-TW" sz="14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sz="1400" b="0" i="1" smtClean="0">
                            <a:latin typeface="Cambria Math"/>
                          </a:rPr>
                          <m:t>1800</m:t>
                        </m:r>
                      </m:den>
                    </m:f>
                    <m:r>
                      <a:rPr lang="en-US" altLang="zh-TW" sz="1400" b="0" i="1" smtClean="0">
                        <a:latin typeface="Cambria Math"/>
                      </a:rPr>
                      <m:t>=1.1</m:t>
                    </m:r>
                  </m:oMath>
                </a14:m>
                <a:r>
                  <a:rPr lang="zh-TW" altLang="en-US" sz="1400" dirty="0" smtClean="0"/>
                  <a:t>，需大故取至</a:t>
                </a:r>
                <a:r>
                  <a:rPr lang="en-US" altLang="zh-TW" sz="1400" dirty="0" smtClean="0"/>
                  <a:t>3.0</a:t>
                </a:r>
                <a:endParaRPr lang="zh-TW" altLang="en-US" sz="14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583475"/>
                <a:ext cx="1800200" cy="614014"/>
              </a:xfrm>
              <a:prstGeom prst="rect">
                <a:avLst/>
              </a:prstGeom>
              <a:blipFill rotWithShape="1">
                <a:blip r:embed="rId5"/>
                <a:stretch>
                  <a:fillRect l="-1017" b="-89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0"/>
              <p:cNvSpPr txBox="1"/>
              <p:nvPr/>
            </p:nvSpPr>
            <p:spPr>
              <a:xfrm>
                <a:off x="4211960" y="1484784"/>
                <a:ext cx="18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/>
                        </a:rPr>
                        <m:t>計算前後端預留量</m:t>
                      </m:r>
                      <m:r>
                        <a:rPr lang="zh-TW" altLang="en-US" sz="1400" b="0" i="1" smtClean="0">
                          <a:latin typeface="Cambria Math"/>
                        </a:rPr>
                        <m:t>：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84784"/>
                <a:ext cx="1800200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39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六</a:t>
            </a:r>
            <a:r>
              <a:rPr lang="en-US" altLang="zh-TW" sz="2000" dirty="0" smtClean="0"/>
              <a:t>)G32</a:t>
            </a:r>
            <a:r>
              <a:rPr lang="en-US" altLang="zh-TW" sz="2000" dirty="0"/>
              <a:t>	</a:t>
            </a:r>
            <a:r>
              <a:rPr lang="zh-TW" altLang="zh-TW" sz="2000" dirty="0" smtClean="0"/>
              <a:t>：</a:t>
            </a:r>
            <a:r>
              <a:rPr lang="zh-TW" altLang="en-US" sz="2000" dirty="0" smtClean="0"/>
              <a:t>螺紋切削</a:t>
            </a:r>
            <a:endParaRPr lang="en-US" altLang="zh-TW" sz="2000" dirty="0" smtClean="0"/>
          </a:p>
          <a:p>
            <a:endParaRPr lang="en-US" altLang="zh-TW" sz="2000" dirty="0"/>
          </a:p>
          <a:p>
            <a:r>
              <a:rPr lang="zh-TW" altLang="en-US" sz="1600" dirty="0" smtClean="0"/>
              <a:t>                  計算主軸轉速                                                  計算前端與後端車削預留量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完整螺紋</a:t>
            </a:r>
            <a:r>
              <a:rPr lang="en-US" altLang="zh-TW" sz="1600" dirty="0" smtClean="0"/>
              <a:t>)</a:t>
            </a:r>
            <a:r>
              <a:rPr lang="zh-TW" altLang="en-US" sz="2000" dirty="0"/>
              <a:t>	</a:t>
            </a:r>
            <a:r>
              <a:rPr lang="zh-TW" altLang="en-US" sz="2000" dirty="0" smtClean="0"/>
              <a:t>                                                         </a:t>
            </a:r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28808"/>
            <a:ext cx="31146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302594"/>
            <a:ext cx="4370899" cy="24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/>
              <a:t>七</a:t>
            </a:r>
            <a:r>
              <a:rPr lang="en-US" altLang="zh-TW" sz="2000" dirty="0" smtClean="0"/>
              <a:t>) G92</a:t>
            </a:r>
            <a:r>
              <a:rPr lang="zh-TW" altLang="en-US" sz="2000" dirty="0" smtClean="0"/>
              <a:t>：螺紋</a:t>
            </a:r>
            <a:r>
              <a:rPr lang="zh-TW" altLang="en-US" sz="2000" dirty="0"/>
              <a:t>自動循環切削 </a:t>
            </a:r>
          </a:p>
          <a:p>
            <a:r>
              <a:rPr lang="zh-TW" altLang="en-US" sz="2000" dirty="0"/>
              <a:t>指令格式</a:t>
            </a:r>
            <a:r>
              <a:rPr lang="zh-TW" altLang="en-US" sz="2000" dirty="0" smtClean="0"/>
              <a:t>：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G92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X(U)</a:t>
            </a:r>
            <a:r>
              <a:rPr lang="zh-TW" altLang="en-US" sz="2000" u="sng" dirty="0" smtClean="0"/>
              <a:t>        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Z(W</a:t>
            </a:r>
            <a:r>
              <a:rPr lang="en-US" altLang="zh-TW" sz="2000" dirty="0" smtClean="0"/>
              <a:t>)</a:t>
            </a:r>
            <a:r>
              <a:rPr lang="zh-TW" altLang="en-US" sz="2000" u="sng" dirty="0"/>
              <a:t> </a:t>
            </a:r>
            <a:r>
              <a:rPr lang="zh-TW" altLang="en-US" sz="2000" u="sng" dirty="0" smtClean="0"/>
              <a:t>         </a:t>
            </a:r>
            <a:r>
              <a:rPr lang="en-US" altLang="zh-TW" sz="2000" dirty="0" smtClean="0"/>
              <a:t> R</a:t>
            </a:r>
            <a:r>
              <a:rPr lang="zh-TW" altLang="en-US" sz="2000" dirty="0" smtClean="0"/>
              <a:t> </a:t>
            </a:r>
            <a:r>
              <a:rPr lang="zh-TW" altLang="en-US" sz="2000" u="sng" dirty="0"/>
              <a:t> </a:t>
            </a:r>
            <a:r>
              <a:rPr lang="zh-TW" altLang="en-US" sz="2000" u="sng" dirty="0" smtClean="0"/>
              <a:t>         </a:t>
            </a:r>
            <a:r>
              <a:rPr lang="en-US" altLang="zh-TW" sz="2000" dirty="0" smtClean="0"/>
              <a:t> F</a:t>
            </a:r>
            <a:r>
              <a:rPr lang="zh-TW" altLang="en-US" sz="2000" u="sng" dirty="0"/>
              <a:t> </a:t>
            </a:r>
            <a:r>
              <a:rPr lang="zh-TW" altLang="en-US" sz="2000" u="sng" dirty="0" smtClean="0"/>
              <a:t>         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; </a:t>
            </a:r>
          </a:p>
          <a:p>
            <a:r>
              <a:rPr lang="zh-TW" altLang="en-US" sz="2000" dirty="0" smtClean="0"/>
              <a:t>                        </a:t>
            </a:r>
            <a:r>
              <a:rPr lang="en-US" altLang="zh-TW" sz="2000" dirty="0" smtClean="0"/>
              <a:t>X(U)</a:t>
            </a:r>
            <a:r>
              <a:rPr lang="zh-TW" altLang="en-US" sz="2000" dirty="0" smtClean="0"/>
              <a:t>：</a:t>
            </a:r>
            <a:r>
              <a:rPr lang="zh-TW" altLang="en-US" sz="2000" dirty="0"/>
              <a:t>第一刀深度</a:t>
            </a:r>
          </a:p>
          <a:p>
            <a:r>
              <a:rPr lang="zh-TW" altLang="en-US" sz="2000" dirty="0" smtClean="0"/>
              <a:t>                        </a:t>
            </a:r>
            <a:r>
              <a:rPr lang="en-US" altLang="zh-TW" sz="2000" dirty="0" smtClean="0"/>
              <a:t>Z(W)</a:t>
            </a:r>
            <a:r>
              <a:rPr lang="zh-TW" altLang="en-US" sz="2000" dirty="0" smtClean="0"/>
              <a:t>：車</a:t>
            </a:r>
            <a:r>
              <a:rPr lang="zh-TW" altLang="en-US" sz="2000" dirty="0"/>
              <a:t>牙長度 </a:t>
            </a:r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                   </a:t>
            </a:r>
            <a:r>
              <a:rPr lang="en-US" altLang="zh-TW" sz="2000" dirty="0" smtClean="0"/>
              <a:t>R</a:t>
            </a:r>
            <a:r>
              <a:rPr lang="zh-TW" altLang="en-US" sz="2000" dirty="0" smtClean="0"/>
              <a:t>：斜度差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採半徑值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，外</a:t>
            </a:r>
            <a:r>
              <a:rPr lang="zh-TW" altLang="en-US" sz="2000" dirty="0"/>
              <a:t>徑</a:t>
            </a:r>
            <a:r>
              <a:rPr lang="en-US" altLang="zh-TW" sz="2000" dirty="0"/>
              <a:t>R</a:t>
            </a:r>
            <a:r>
              <a:rPr lang="zh-TW" altLang="en-US" sz="2000" dirty="0"/>
              <a:t>值為</a:t>
            </a:r>
            <a:r>
              <a:rPr lang="zh-TW" altLang="en-US" sz="2000" dirty="0" smtClean="0"/>
              <a:t>負，內徑</a:t>
            </a:r>
            <a:r>
              <a:rPr lang="en-US" altLang="zh-TW" sz="2000" dirty="0"/>
              <a:t>R</a:t>
            </a:r>
            <a:r>
              <a:rPr lang="zh-TW" altLang="en-US" sz="2000" dirty="0"/>
              <a:t>值為</a:t>
            </a:r>
            <a:r>
              <a:rPr lang="zh-TW" altLang="en-US" sz="2000" dirty="0" smtClean="0"/>
              <a:t>負。</a:t>
            </a:r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                   </a:t>
            </a:r>
            <a:r>
              <a:rPr lang="en-US" altLang="zh-TW" sz="2000" dirty="0" smtClean="0"/>
              <a:t>F</a:t>
            </a:r>
            <a:r>
              <a:rPr lang="zh-TW" altLang="en-US" sz="2000" dirty="0" smtClean="0"/>
              <a:t>：節</a:t>
            </a:r>
            <a:r>
              <a:rPr lang="zh-TW" altLang="en-US" sz="2000" dirty="0"/>
              <a:t>距 	</a:t>
            </a:r>
            <a:endParaRPr lang="en-US" altLang="zh-TW" sz="2000" dirty="0" smtClean="0"/>
          </a:p>
          <a:p>
            <a:endParaRPr lang="zh-TW" altLang="en-US" sz="2000" dirty="0"/>
          </a:p>
          <a:p>
            <a:endParaRPr lang="zh-TW" altLang="en-US" sz="2000" dirty="0"/>
          </a:p>
          <a:p>
            <a:r>
              <a:rPr lang="zh-TW" altLang="en-US" sz="2000" dirty="0" smtClean="0"/>
              <a:t> </a:t>
            </a:r>
            <a:r>
              <a:rPr lang="zh-TW" altLang="en-US" sz="2000" dirty="0"/>
              <a:t>	</a:t>
            </a:r>
            <a:endParaRPr lang="zh-TW" altLang="en-US" sz="2000" dirty="0"/>
          </a:p>
          <a:p>
            <a:endParaRPr lang="zh-TW" altLang="en-US" sz="2000" dirty="0"/>
          </a:p>
          <a:p>
            <a:r>
              <a:rPr lang="zh-TW" altLang="en-US" sz="2000" dirty="0"/>
              <a:t>	</a:t>
            </a:r>
          </a:p>
          <a:p>
            <a:endParaRPr lang="zh-TW" altLang="en-US" sz="2000" dirty="0"/>
          </a:p>
          <a:p>
            <a:r>
              <a:rPr lang="zh-TW" altLang="en-US" sz="2000" dirty="0"/>
              <a:t>	</a:t>
            </a:r>
          </a:p>
          <a:p>
            <a:endParaRPr lang="zh-TW" altLang="en-US" sz="2000" dirty="0"/>
          </a:p>
          <a:p>
            <a:endParaRPr lang="en-US" altLang="zh-TW" sz="2000" dirty="0"/>
          </a:p>
          <a:p>
            <a:r>
              <a:rPr lang="zh-TW" altLang="en-US" sz="1600" dirty="0" smtClean="0"/>
              <a:t>                  </a:t>
            </a:r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30436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7816"/>
            <a:ext cx="2984825" cy="319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9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/>
              <a:t>七</a:t>
            </a:r>
            <a:r>
              <a:rPr lang="en-US" altLang="zh-TW" sz="2000" dirty="0" smtClean="0"/>
              <a:t>) G76</a:t>
            </a:r>
            <a:r>
              <a:rPr lang="zh-TW" altLang="en-US" sz="2000" dirty="0" smtClean="0"/>
              <a:t>：</a:t>
            </a:r>
            <a:r>
              <a:rPr lang="zh-TW" altLang="en-US" sz="2000" dirty="0"/>
              <a:t>螺紋複循環切削 </a:t>
            </a:r>
          </a:p>
          <a:p>
            <a:r>
              <a:rPr lang="zh-TW" altLang="en-US" sz="2000" dirty="0"/>
              <a:t>指令格式</a:t>
            </a:r>
            <a:r>
              <a:rPr lang="zh-TW" altLang="en-US" sz="2000" dirty="0" smtClean="0"/>
              <a:t>：</a:t>
            </a:r>
            <a:r>
              <a:rPr lang="en-US" altLang="zh-TW" sz="2000" dirty="0"/>
              <a:t> </a:t>
            </a:r>
            <a:r>
              <a:rPr lang="pt-BR" altLang="zh-TW" sz="2000" dirty="0"/>
              <a:t>G76 P</a:t>
            </a:r>
            <a:r>
              <a:rPr lang="pt-BR" altLang="zh-TW" sz="2000" u="sng" dirty="0"/>
              <a:t>(m)(r)(a)Q(Δd min)R(d) </a:t>
            </a:r>
            <a:r>
              <a:rPr lang="pt-BR" altLang="zh-TW" sz="2000" dirty="0"/>
              <a:t>; </a:t>
            </a:r>
            <a:endParaRPr lang="pt-BR" altLang="zh-TW" sz="2000" dirty="0" smtClean="0"/>
          </a:p>
          <a:p>
            <a:r>
              <a:rPr lang="pt-BR" altLang="zh-TW" sz="2000" dirty="0"/>
              <a:t> </a:t>
            </a:r>
            <a:r>
              <a:rPr lang="pt-BR" altLang="zh-TW" sz="2000" dirty="0" smtClean="0"/>
              <a:t>                       </a:t>
            </a:r>
            <a:r>
              <a:rPr lang="pl-PL" altLang="zh-TW" sz="2000" dirty="0"/>
              <a:t>G76 X(u) </a:t>
            </a:r>
            <a:r>
              <a:rPr lang="pl-PL" altLang="zh-TW" sz="2000" u="sng" dirty="0"/>
              <a:t>Z(w) R(i) P(k) Q(Δd) F(f) </a:t>
            </a:r>
            <a:r>
              <a:rPr lang="pl-PL" altLang="zh-TW" sz="20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m: </a:t>
            </a:r>
            <a:r>
              <a:rPr lang="zh-TW" altLang="en-US" sz="2000" dirty="0"/>
              <a:t>精加工重覆次數</a:t>
            </a:r>
            <a:r>
              <a:rPr lang="en-US" altLang="zh-TW" sz="2000" dirty="0"/>
              <a:t>(1</a:t>
            </a:r>
            <a:r>
              <a:rPr lang="zh-TW" altLang="en-US" sz="2000" dirty="0"/>
              <a:t>至</a:t>
            </a:r>
            <a:r>
              <a:rPr lang="en-US" altLang="zh-TW" sz="2000" dirty="0"/>
              <a:t>99)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r</a:t>
            </a:r>
            <a:r>
              <a:rPr lang="en-US" altLang="zh-TW" sz="2000" dirty="0"/>
              <a:t>: </a:t>
            </a:r>
            <a:r>
              <a:rPr lang="zh-TW" altLang="en-US" sz="2000" dirty="0"/>
              <a:t>倒角量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a</a:t>
            </a:r>
            <a:r>
              <a:rPr lang="en-US" altLang="zh-TW" sz="2000" dirty="0"/>
              <a:t>: </a:t>
            </a:r>
            <a:r>
              <a:rPr lang="zh-TW" altLang="en-US" sz="2000" dirty="0"/>
              <a:t>刀尖角度 </a:t>
            </a:r>
          </a:p>
          <a:p>
            <a:r>
              <a:rPr lang="zh-TW" altLang="en-US" sz="2000" dirty="0" smtClean="0"/>
              <a:t>      </a:t>
            </a:r>
            <a:r>
              <a:rPr lang="en-US" altLang="zh-TW" sz="2000" dirty="0" smtClean="0"/>
              <a:t>(</a:t>
            </a:r>
            <a:r>
              <a:rPr lang="zh-TW" altLang="en-US" sz="2000" dirty="0"/>
              <a:t>範例</a:t>
            </a:r>
            <a:r>
              <a:rPr lang="en-US" altLang="zh-TW" sz="2000" dirty="0"/>
              <a:t>) m=2</a:t>
            </a:r>
            <a:r>
              <a:rPr lang="zh-TW" altLang="en-US" sz="2000" dirty="0"/>
              <a:t>，</a:t>
            </a:r>
            <a:r>
              <a:rPr lang="en-US" altLang="zh-TW" sz="2000" dirty="0" smtClean="0"/>
              <a:t>r=1.2l</a:t>
            </a:r>
            <a:r>
              <a:rPr lang="zh-TW" altLang="en-US" sz="2000" dirty="0"/>
              <a:t>，</a:t>
            </a:r>
            <a:r>
              <a:rPr lang="en-US" altLang="zh-TW" sz="2000" dirty="0"/>
              <a:t>a=60°</a:t>
            </a:r>
            <a:r>
              <a:rPr lang="zh-TW" altLang="en-US" sz="2000" dirty="0"/>
              <a:t>時，</a:t>
            </a:r>
            <a:r>
              <a:rPr lang="zh-TW" altLang="en-US" sz="2000" dirty="0" smtClean="0"/>
              <a:t>如指示為</a:t>
            </a:r>
            <a:r>
              <a:rPr lang="en-US" altLang="zh-TW" sz="2000" dirty="0"/>
              <a:t>P </a:t>
            </a:r>
            <a:r>
              <a:rPr lang="en-US" altLang="zh-TW" sz="2000" u="sng" dirty="0"/>
              <a:t>02 12 </a:t>
            </a:r>
            <a:r>
              <a:rPr lang="en-US" altLang="zh-TW" sz="2000" u="sng" dirty="0" smtClean="0"/>
              <a:t>60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zh-TW" sz="2000" dirty="0"/>
              <a:t>Δ</a:t>
            </a:r>
            <a:r>
              <a:rPr lang="en-US" altLang="zh-TW" sz="2000" dirty="0"/>
              <a:t>d min: </a:t>
            </a:r>
            <a:r>
              <a:rPr lang="zh-TW" altLang="en-US" sz="2000" dirty="0"/>
              <a:t>最小切削深度</a:t>
            </a:r>
            <a:r>
              <a:rPr lang="en-US" altLang="zh-TW" sz="2000" dirty="0"/>
              <a:t>(</a:t>
            </a:r>
            <a:r>
              <a:rPr lang="zh-TW" altLang="en-US" sz="2000" dirty="0"/>
              <a:t>半徑值</a:t>
            </a:r>
            <a:r>
              <a:rPr lang="en-US" altLang="zh-TW" sz="20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d: </a:t>
            </a:r>
            <a:r>
              <a:rPr lang="zh-TW" altLang="en-US" sz="2000" dirty="0"/>
              <a:t>精車預留量</a:t>
            </a:r>
            <a:r>
              <a:rPr lang="en-US" altLang="zh-TW" sz="2000" dirty="0"/>
              <a:t>(</a:t>
            </a:r>
            <a:r>
              <a:rPr lang="zh-TW" altLang="en-US" sz="2000" dirty="0"/>
              <a:t>半徑值</a:t>
            </a:r>
            <a:r>
              <a:rPr lang="en-US" altLang="zh-TW" sz="20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i: </a:t>
            </a:r>
            <a:r>
              <a:rPr lang="zh-TW" altLang="en-US" sz="2000" dirty="0"/>
              <a:t>螺紋部份的半徑差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k: </a:t>
            </a:r>
            <a:r>
              <a:rPr lang="zh-TW" altLang="en-US" sz="2000" dirty="0"/>
              <a:t>螺紋高度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err="1"/>
              <a:t>Δd</a:t>
            </a:r>
            <a:r>
              <a:rPr lang="en-US" altLang="zh-TW" sz="2000" dirty="0"/>
              <a:t>: </a:t>
            </a:r>
            <a:r>
              <a:rPr lang="zh-TW" altLang="en-US" sz="2000" dirty="0"/>
              <a:t>第一次的切削深度</a:t>
            </a:r>
            <a:r>
              <a:rPr lang="en-US" altLang="zh-TW" sz="2000" dirty="0"/>
              <a:t>(</a:t>
            </a:r>
            <a:r>
              <a:rPr lang="zh-TW" altLang="en-US" sz="2000" dirty="0"/>
              <a:t>半徑值</a:t>
            </a:r>
            <a:r>
              <a:rPr lang="en-US" altLang="zh-TW" sz="2000" dirty="0"/>
              <a:t>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f: </a:t>
            </a:r>
            <a:r>
              <a:rPr lang="zh-TW" altLang="en-US" sz="2000" dirty="0"/>
              <a:t>螺紋導程</a:t>
            </a:r>
            <a:r>
              <a:rPr lang="en-US" altLang="zh-TW" sz="2000" dirty="0"/>
              <a:t>(</a:t>
            </a:r>
            <a:r>
              <a:rPr lang="zh-TW" altLang="en-US" sz="2000" dirty="0"/>
              <a:t>與</a:t>
            </a:r>
            <a:r>
              <a:rPr lang="en-US" altLang="zh-TW" sz="2000" dirty="0"/>
              <a:t>G32</a:t>
            </a:r>
            <a:r>
              <a:rPr lang="zh-TW" altLang="en-US" sz="2000" dirty="0"/>
              <a:t>相同</a:t>
            </a:r>
            <a:r>
              <a:rPr lang="en-US" altLang="zh-TW" sz="2000" dirty="0"/>
              <a:t>) </a:t>
            </a:r>
            <a:r>
              <a:rPr lang="zh-TW" altLang="en-US" sz="1600" dirty="0" smtClean="0"/>
              <a:t>              </a:t>
            </a:r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505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八</a:t>
            </a:r>
            <a:r>
              <a:rPr lang="en-US" altLang="zh-TW" sz="2000" dirty="0" smtClean="0"/>
              <a:t>) G71</a:t>
            </a:r>
            <a:r>
              <a:rPr lang="zh-TW" altLang="en-US" sz="2000" dirty="0" smtClean="0"/>
              <a:t>：軸向</a:t>
            </a:r>
            <a:r>
              <a:rPr lang="zh-TW" altLang="en-US" sz="2000" dirty="0"/>
              <a:t>切削複循環 </a:t>
            </a:r>
            <a:endParaRPr lang="zh-TW" altLang="en-US" sz="2000" dirty="0"/>
          </a:p>
          <a:p>
            <a:r>
              <a:rPr lang="zh-TW" altLang="en-US" sz="2000" dirty="0"/>
              <a:t>指令格式：</a:t>
            </a:r>
            <a:r>
              <a:rPr lang="en-US" altLang="zh-TW" sz="2000" dirty="0"/>
              <a:t> </a:t>
            </a:r>
            <a:r>
              <a:rPr lang="pt-BR" altLang="zh-TW" sz="2000" dirty="0" smtClean="0"/>
              <a:t>G7</a:t>
            </a:r>
            <a:r>
              <a:rPr lang="en-US" altLang="zh-TW" sz="2000" dirty="0" smtClean="0"/>
              <a:t>1</a:t>
            </a:r>
            <a:r>
              <a:rPr lang="pt-BR" altLang="zh-TW" sz="2000" dirty="0" smtClean="0"/>
              <a:t> </a:t>
            </a:r>
            <a:r>
              <a:rPr lang="en-US" altLang="zh-TW" sz="2000" dirty="0" smtClean="0"/>
              <a:t>U</a:t>
            </a:r>
            <a:r>
              <a:rPr lang="en-US" altLang="zh-TW" sz="2000" u="sng" dirty="0" smtClean="0"/>
              <a:t>(</a:t>
            </a:r>
            <a:r>
              <a:rPr lang="en-US" altLang="zh-TW" sz="2000" dirty="0" err="1"/>
              <a:t>Δd</a:t>
            </a:r>
            <a:r>
              <a:rPr lang="en-US" altLang="zh-TW" sz="2000" u="sng" dirty="0" smtClean="0"/>
              <a:t>)</a:t>
            </a:r>
            <a:r>
              <a:rPr lang="en-US" altLang="zh-TW" sz="2000" dirty="0" smtClean="0"/>
              <a:t>R</a:t>
            </a:r>
            <a:r>
              <a:rPr lang="en-US" altLang="zh-TW" sz="2000" u="sng" dirty="0" smtClean="0"/>
              <a:t>(r</a:t>
            </a:r>
            <a:r>
              <a:rPr lang="en-US" altLang="zh-TW" sz="2000" u="sng" dirty="0"/>
              <a:t>) </a:t>
            </a:r>
            <a:r>
              <a:rPr lang="pt-BR" altLang="zh-TW" sz="2000" dirty="0" smtClean="0"/>
              <a:t>; </a:t>
            </a:r>
            <a:endParaRPr lang="pt-BR" altLang="zh-TW" sz="2000" dirty="0"/>
          </a:p>
          <a:p>
            <a:r>
              <a:rPr lang="pt-BR" altLang="zh-TW" sz="2000" dirty="0"/>
              <a:t>                        </a:t>
            </a:r>
            <a:r>
              <a:rPr lang="pl-PL" altLang="zh-TW" sz="2000" dirty="0" smtClean="0"/>
              <a:t>G7</a:t>
            </a:r>
            <a:r>
              <a:rPr lang="en-US" altLang="zh-TW" sz="2000" dirty="0" smtClean="0"/>
              <a:t>1 </a:t>
            </a:r>
            <a:r>
              <a:rPr lang="pl-PL" altLang="zh-TW" sz="2000" dirty="0" smtClean="0"/>
              <a:t>P</a:t>
            </a:r>
            <a:r>
              <a:rPr lang="pl-PL" altLang="zh-TW" sz="2000" u="sng" dirty="0" smtClean="0"/>
              <a:t>(p)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Q</a:t>
            </a:r>
            <a:r>
              <a:rPr lang="pl-PL" altLang="zh-TW" sz="2000" u="sng" dirty="0" smtClean="0"/>
              <a:t>(q)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U</a:t>
            </a:r>
            <a:r>
              <a:rPr lang="pl-PL" altLang="zh-TW" sz="2000" u="sng" dirty="0" smtClean="0"/>
              <a:t>(u)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W</a:t>
            </a:r>
            <a:r>
              <a:rPr lang="pl-PL" altLang="zh-TW" sz="2000" u="sng" dirty="0" smtClean="0"/>
              <a:t>(w)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F</a:t>
            </a:r>
            <a:r>
              <a:rPr lang="pl-PL" altLang="zh-TW" sz="2000" u="sng" dirty="0" smtClean="0"/>
              <a:t>(f)</a:t>
            </a:r>
            <a:r>
              <a:rPr lang="pl-PL" altLang="zh-TW" sz="2000" dirty="0" smtClean="0"/>
              <a:t>;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err="1"/>
              <a:t>Δd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切削</a:t>
            </a:r>
            <a:r>
              <a:rPr lang="zh-TW" altLang="en-US" sz="2000" dirty="0"/>
              <a:t>深度</a:t>
            </a:r>
            <a:r>
              <a:rPr lang="en-US" altLang="zh-TW" sz="2000" dirty="0"/>
              <a:t>(</a:t>
            </a:r>
            <a:r>
              <a:rPr lang="zh-TW" altLang="en-US" sz="2000" dirty="0"/>
              <a:t>半徑值</a:t>
            </a:r>
            <a:r>
              <a:rPr lang="en-US" altLang="zh-TW" sz="2000" dirty="0"/>
              <a:t>)</a:t>
            </a:r>
            <a:r>
              <a:rPr lang="pl-PL" altLang="zh-TW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r: </a:t>
            </a:r>
            <a:r>
              <a:rPr lang="zh-TW" altLang="en-US" sz="2000" dirty="0" smtClean="0"/>
              <a:t>退刀量 </a:t>
            </a:r>
            <a:r>
              <a:rPr lang="en-US" altLang="zh-TW" sz="2000" dirty="0"/>
              <a:t>(</a:t>
            </a:r>
            <a:r>
              <a:rPr lang="zh-TW" altLang="en-US" sz="2000" dirty="0"/>
              <a:t>半徑值</a:t>
            </a:r>
            <a:r>
              <a:rPr lang="en-US" altLang="zh-TW" sz="2000" dirty="0"/>
              <a:t>)</a:t>
            </a:r>
            <a:r>
              <a:rPr lang="pl-PL" altLang="zh-TW" sz="2000" dirty="0"/>
              <a:t> </a:t>
            </a:r>
            <a:endParaRPr lang="zh-TW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p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開始循環單節序號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q:</a:t>
            </a:r>
            <a:r>
              <a:rPr lang="zh-TW" altLang="en-US" sz="2000" dirty="0" smtClean="0"/>
              <a:t> 結束循環</a:t>
            </a:r>
            <a:r>
              <a:rPr lang="zh-TW" altLang="en-US" sz="2000" dirty="0"/>
              <a:t>單節</a:t>
            </a:r>
            <a:r>
              <a:rPr lang="zh-TW" altLang="en-US" sz="2000" dirty="0" smtClean="0"/>
              <a:t>序號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u: X</a:t>
            </a:r>
            <a:r>
              <a:rPr lang="zh-TW" altLang="en-US" sz="2000" dirty="0" smtClean="0"/>
              <a:t>軸精</a:t>
            </a:r>
            <a:r>
              <a:rPr lang="zh-TW" altLang="en-US" sz="2000" dirty="0"/>
              <a:t>車預留量</a:t>
            </a:r>
            <a:r>
              <a:rPr lang="en-US" altLang="zh-TW" sz="2000" dirty="0"/>
              <a:t>(</a:t>
            </a:r>
            <a:r>
              <a:rPr lang="zh-TW" altLang="en-US" sz="2000" dirty="0"/>
              <a:t>半徑</a:t>
            </a:r>
            <a:r>
              <a:rPr lang="zh-TW" altLang="en-US" sz="2000" dirty="0" smtClean="0"/>
              <a:t>值有正負</a:t>
            </a:r>
            <a:r>
              <a:rPr lang="en-US" altLang="zh-TW" sz="2000" dirty="0" smtClean="0"/>
              <a:t>) 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w: Z</a:t>
            </a:r>
            <a:r>
              <a:rPr lang="zh-TW" altLang="en-US" sz="2000" dirty="0" smtClean="0"/>
              <a:t>軸</a:t>
            </a:r>
            <a:r>
              <a:rPr lang="zh-TW" altLang="en-US" sz="2000" dirty="0"/>
              <a:t>精車預留</a:t>
            </a:r>
            <a:r>
              <a:rPr lang="zh-TW" altLang="en-US" sz="2000" dirty="0" smtClean="0"/>
              <a:t>量</a:t>
            </a:r>
            <a:r>
              <a:rPr lang="en-US" altLang="zh-TW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f: </a:t>
            </a:r>
            <a:r>
              <a:rPr lang="zh-TW" altLang="en-US" sz="2000" dirty="0" smtClean="0"/>
              <a:t>刀具</a:t>
            </a:r>
            <a:r>
              <a:rPr lang="zh-TW" altLang="en-US" sz="2000" dirty="0"/>
              <a:t>切削進給量 	</a:t>
            </a:r>
          </a:p>
          <a:p>
            <a:endParaRPr lang="zh-TW" altLang="en-US" sz="2000" dirty="0"/>
          </a:p>
          <a:p>
            <a:r>
              <a:rPr lang="zh-TW" altLang="en-US" sz="1600" dirty="0" smtClean="0"/>
              <a:t>              </a:t>
            </a:r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sp>
        <p:nvSpPr>
          <p:cNvPr id="7" name="矩形 6"/>
          <p:cNvSpPr/>
          <p:nvPr/>
        </p:nvSpPr>
        <p:spPr>
          <a:xfrm>
            <a:off x="396512" y="4725144"/>
            <a:ext cx="67633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注意事項：</a:t>
            </a:r>
            <a:endParaRPr lang="en-US" altLang="zh-TW" sz="2000" dirty="0" smtClean="0"/>
          </a:p>
          <a:p>
            <a:r>
              <a:rPr lang="en-US" altLang="zh-TW" sz="2000" dirty="0" smtClean="0"/>
              <a:t>1.</a:t>
            </a:r>
            <a:r>
              <a:rPr lang="zh-TW" altLang="en-US" sz="2000" dirty="0" smtClean="0"/>
              <a:t>循環</a:t>
            </a:r>
            <a:r>
              <a:rPr lang="zh-TW" altLang="en-US" sz="2000" dirty="0"/>
              <a:t>開始單節中只允許</a:t>
            </a:r>
            <a:r>
              <a:rPr lang="en-US" altLang="zh-TW" sz="2000" dirty="0"/>
              <a:t>G00 X</a:t>
            </a:r>
            <a:r>
              <a:rPr lang="zh-TW" altLang="en-US" sz="2000" dirty="0"/>
              <a:t>軸</a:t>
            </a:r>
            <a:r>
              <a:rPr lang="zh-TW" altLang="en-US" sz="2000" dirty="0" smtClean="0"/>
              <a:t>移動</a:t>
            </a:r>
            <a:endParaRPr lang="en-US" altLang="zh-TW" sz="2000" dirty="0" smtClean="0"/>
          </a:p>
          <a:p>
            <a:r>
              <a:rPr lang="zh-TW" altLang="en-US" sz="2000" dirty="0" smtClean="0"/>
              <a:t>    不能</a:t>
            </a:r>
            <a:r>
              <a:rPr lang="zh-TW" altLang="en-US" sz="2000" dirty="0"/>
              <a:t>有</a:t>
            </a:r>
            <a:r>
              <a:rPr lang="en-US" altLang="zh-TW" sz="2000" dirty="0"/>
              <a:t>Z</a:t>
            </a:r>
            <a:r>
              <a:rPr lang="zh-TW" altLang="en-US" sz="2000" dirty="0"/>
              <a:t>軸移動指令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grpSp>
        <p:nvGrpSpPr>
          <p:cNvPr id="5" name="群組 4"/>
          <p:cNvGrpSpPr/>
          <p:nvPr/>
        </p:nvGrpSpPr>
        <p:grpSpPr>
          <a:xfrm>
            <a:off x="5717241" y="452254"/>
            <a:ext cx="3192439" cy="2688714"/>
            <a:chOff x="5717241" y="452254"/>
            <a:chExt cx="3192439" cy="268871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241" y="452254"/>
              <a:ext cx="3192439" cy="2688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5717241" y="452254"/>
              <a:ext cx="798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範例：</a:t>
              </a:r>
              <a:endParaRPr lang="zh-TW" altLang="en-US" dirty="0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41" y="3220194"/>
            <a:ext cx="30384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0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/>
              <a:t>九</a:t>
            </a:r>
            <a:r>
              <a:rPr lang="en-US" altLang="zh-TW" sz="2000" dirty="0" smtClean="0"/>
              <a:t>) G72</a:t>
            </a:r>
            <a:r>
              <a:rPr lang="zh-TW" altLang="en-US" sz="2000" dirty="0" smtClean="0"/>
              <a:t>：徑向</a:t>
            </a:r>
            <a:r>
              <a:rPr lang="zh-TW" altLang="en-US" sz="2000" dirty="0"/>
              <a:t>切削複循環 </a:t>
            </a:r>
            <a:endParaRPr lang="zh-TW" altLang="en-US" sz="2000" dirty="0"/>
          </a:p>
          <a:p>
            <a:r>
              <a:rPr lang="zh-TW" altLang="en-US" sz="2000" dirty="0"/>
              <a:t>指令格式：</a:t>
            </a:r>
            <a:r>
              <a:rPr lang="en-US" altLang="zh-TW" sz="2000" dirty="0"/>
              <a:t> </a:t>
            </a:r>
            <a:r>
              <a:rPr lang="pt-BR" altLang="zh-TW" sz="2000" dirty="0" smtClean="0"/>
              <a:t>G7</a:t>
            </a:r>
            <a:r>
              <a:rPr lang="en-US" altLang="zh-TW" sz="2000" dirty="0" smtClean="0"/>
              <a:t>2</a:t>
            </a:r>
            <a:r>
              <a:rPr lang="pt-BR" altLang="zh-TW" sz="2000" dirty="0" smtClean="0"/>
              <a:t> W</a:t>
            </a:r>
            <a:r>
              <a:rPr lang="en-US" altLang="zh-TW" sz="2000" u="sng" dirty="0" smtClean="0"/>
              <a:t>(</a:t>
            </a:r>
            <a:r>
              <a:rPr lang="en-US" altLang="zh-TW" sz="2000" dirty="0" err="1" smtClean="0"/>
              <a:t>Δd</a:t>
            </a:r>
            <a:r>
              <a:rPr lang="en-US" altLang="zh-TW" sz="2000" u="sng" dirty="0" smtClean="0"/>
              <a:t>)</a:t>
            </a:r>
            <a:r>
              <a:rPr lang="en-US" altLang="zh-TW" sz="2000" dirty="0" smtClean="0"/>
              <a:t>R</a:t>
            </a:r>
            <a:r>
              <a:rPr lang="en-US" altLang="zh-TW" sz="2000" u="sng" dirty="0" smtClean="0"/>
              <a:t>(r</a:t>
            </a:r>
            <a:r>
              <a:rPr lang="en-US" altLang="zh-TW" sz="2000" u="sng" dirty="0"/>
              <a:t>) </a:t>
            </a:r>
            <a:r>
              <a:rPr lang="pt-BR" altLang="zh-TW" sz="2000" dirty="0" smtClean="0"/>
              <a:t>; </a:t>
            </a:r>
            <a:endParaRPr lang="pt-BR" altLang="zh-TW" sz="2000" dirty="0"/>
          </a:p>
          <a:p>
            <a:r>
              <a:rPr lang="pt-BR" altLang="zh-TW" sz="2000" dirty="0"/>
              <a:t>                        </a:t>
            </a:r>
            <a:r>
              <a:rPr lang="pl-PL" altLang="zh-TW" sz="2000" dirty="0" smtClean="0"/>
              <a:t>G7</a:t>
            </a:r>
            <a:r>
              <a:rPr lang="en-US" altLang="zh-TW" sz="2000" dirty="0" smtClean="0"/>
              <a:t>2 </a:t>
            </a:r>
            <a:r>
              <a:rPr lang="pl-PL" altLang="zh-TW" sz="2000" dirty="0" smtClean="0"/>
              <a:t>P</a:t>
            </a:r>
            <a:r>
              <a:rPr lang="pl-PL" altLang="zh-TW" sz="2000" u="sng" dirty="0" smtClean="0"/>
              <a:t>(p)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Q</a:t>
            </a:r>
            <a:r>
              <a:rPr lang="pl-PL" altLang="zh-TW" sz="2000" u="sng" dirty="0" smtClean="0"/>
              <a:t>(q)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U</a:t>
            </a:r>
            <a:r>
              <a:rPr lang="pl-PL" altLang="zh-TW" sz="2000" u="sng" dirty="0" smtClean="0"/>
              <a:t>(u)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W</a:t>
            </a:r>
            <a:r>
              <a:rPr lang="pl-PL" altLang="zh-TW" sz="2000" u="sng" dirty="0" smtClean="0"/>
              <a:t>(w)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F</a:t>
            </a:r>
            <a:r>
              <a:rPr lang="pl-PL" altLang="zh-TW" sz="2000" u="sng" dirty="0" smtClean="0"/>
              <a:t>(f)</a:t>
            </a:r>
            <a:r>
              <a:rPr lang="pl-PL" altLang="zh-TW" sz="2000" dirty="0" smtClean="0"/>
              <a:t>;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err="1"/>
              <a:t>Δd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切削深度</a:t>
            </a:r>
            <a:r>
              <a:rPr lang="pl-PL" altLang="zh-TW" sz="2000" dirty="0" smtClean="0"/>
              <a:t> </a:t>
            </a:r>
            <a:endParaRPr lang="pl-PL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r: </a:t>
            </a:r>
            <a:r>
              <a:rPr lang="zh-TW" altLang="en-US" sz="2000" dirty="0" smtClean="0"/>
              <a:t>退刀量</a:t>
            </a:r>
            <a:r>
              <a:rPr lang="pl-PL" altLang="zh-TW" sz="2000" dirty="0" smtClean="0"/>
              <a:t> </a:t>
            </a:r>
            <a:endParaRPr lang="zh-TW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p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開始循環單節序號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q:</a:t>
            </a:r>
            <a:r>
              <a:rPr lang="zh-TW" altLang="en-US" sz="2000" dirty="0" smtClean="0"/>
              <a:t> 結束循環</a:t>
            </a:r>
            <a:r>
              <a:rPr lang="zh-TW" altLang="en-US" sz="2000" dirty="0"/>
              <a:t>單節</a:t>
            </a:r>
            <a:r>
              <a:rPr lang="zh-TW" altLang="en-US" sz="2000" dirty="0" smtClean="0"/>
              <a:t>序號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u: X</a:t>
            </a:r>
            <a:r>
              <a:rPr lang="zh-TW" altLang="en-US" sz="2000" dirty="0" smtClean="0"/>
              <a:t>軸精</a:t>
            </a:r>
            <a:r>
              <a:rPr lang="zh-TW" altLang="en-US" sz="2000" dirty="0"/>
              <a:t>車預留量</a:t>
            </a:r>
            <a:r>
              <a:rPr lang="en-US" altLang="zh-TW" sz="2000" dirty="0"/>
              <a:t>(</a:t>
            </a:r>
            <a:r>
              <a:rPr lang="zh-TW" altLang="en-US" sz="2000" dirty="0"/>
              <a:t>半徑</a:t>
            </a:r>
            <a:r>
              <a:rPr lang="zh-TW" altLang="en-US" sz="2000" dirty="0" smtClean="0"/>
              <a:t>值，有正負</a:t>
            </a:r>
            <a:r>
              <a:rPr lang="en-US" altLang="zh-TW" sz="2000" dirty="0" smtClean="0"/>
              <a:t>) 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w: Z</a:t>
            </a:r>
            <a:r>
              <a:rPr lang="zh-TW" altLang="en-US" sz="2000" dirty="0" smtClean="0"/>
              <a:t>軸</a:t>
            </a:r>
            <a:r>
              <a:rPr lang="zh-TW" altLang="en-US" sz="2000" dirty="0"/>
              <a:t>精車預留</a:t>
            </a:r>
            <a:r>
              <a:rPr lang="zh-TW" altLang="en-US" sz="2000" dirty="0" smtClean="0"/>
              <a:t>量</a:t>
            </a:r>
            <a:r>
              <a:rPr lang="en-US" altLang="zh-TW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f: </a:t>
            </a:r>
            <a:r>
              <a:rPr lang="zh-TW" altLang="en-US" sz="2000" dirty="0" smtClean="0"/>
              <a:t>刀具</a:t>
            </a:r>
            <a:r>
              <a:rPr lang="zh-TW" altLang="en-US" sz="2000" dirty="0"/>
              <a:t>切削進給量 	</a:t>
            </a:r>
          </a:p>
          <a:p>
            <a:endParaRPr lang="zh-TW" altLang="en-US" sz="2000" dirty="0"/>
          </a:p>
          <a:p>
            <a:r>
              <a:rPr lang="zh-TW" altLang="en-US" sz="1600" dirty="0" smtClean="0"/>
              <a:t>              </a:t>
            </a:r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grpSp>
        <p:nvGrpSpPr>
          <p:cNvPr id="3" name="群組 2"/>
          <p:cNvGrpSpPr/>
          <p:nvPr/>
        </p:nvGrpSpPr>
        <p:grpSpPr>
          <a:xfrm>
            <a:off x="5710365" y="452254"/>
            <a:ext cx="3184095" cy="4250222"/>
            <a:chOff x="5710365" y="452254"/>
            <a:chExt cx="3184095" cy="425022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0365" y="548680"/>
              <a:ext cx="3184095" cy="4153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5717241" y="452254"/>
              <a:ext cx="798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範例：</a:t>
              </a:r>
              <a:endParaRPr lang="zh-TW" altLang="en-US" dirty="0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483" y="3933055"/>
            <a:ext cx="2561245" cy="274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899592" y="4646992"/>
            <a:ext cx="67633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注意事項：</a:t>
            </a:r>
            <a:endParaRPr lang="en-US" altLang="zh-TW" sz="2000" dirty="0" smtClean="0"/>
          </a:p>
          <a:p>
            <a:r>
              <a:rPr lang="en-US" altLang="zh-TW" sz="2000" dirty="0" smtClean="0"/>
              <a:t>1.</a:t>
            </a:r>
            <a:r>
              <a:rPr lang="zh-TW" altLang="en-US" sz="2000" dirty="0" smtClean="0"/>
              <a:t>循環</a:t>
            </a:r>
            <a:r>
              <a:rPr lang="zh-TW" altLang="en-US" sz="2000" dirty="0"/>
              <a:t>開始單節</a:t>
            </a:r>
            <a:r>
              <a:rPr lang="zh-TW" altLang="en-US" sz="2000" dirty="0" smtClean="0"/>
              <a:t>中</a:t>
            </a:r>
            <a:endParaRPr lang="en-US" altLang="zh-TW" sz="2000" dirty="0" smtClean="0"/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  </a:t>
            </a:r>
            <a:r>
              <a:rPr lang="zh-TW" altLang="en-US" sz="2000" dirty="0" smtClean="0"/>
              <a:t>只</a:t>
            </a:r>
            <a:r>
              <a:rPr lang="zh-TW" altLang="en-US" sz="2000" dirty="0"/>
              <a:t>允許</a:t>
            </a:r>
            <a:r>
              <a:rPr lang="en-US" altLang="zh-TW" sz="2000" dirty="0"/>
              <a:t>G00 </a:t>
            </a:r>
            <a:r>
              <a:rPr lang="en-US" altLang="zh-TW" sz="2000" dirty="0" smtClean="0"/>
              <a:t>Z</a:t>
            </a:r>
            <a:r>
              <a:rPr lang="zh-TW" altLang="en-US" sz="2000" dirty="0" smtClean="0"/>
              <a:t>軸移動</a:t>
            </a:r>
            <a:endParaRPr lang="en-US" altLang="zh-TW" sz="2000" dirty="0" smtClean="0"/>
          </a:p>
          <a:p>
            <a:r>
              <a:rPr lang="zh-TW" altLang="en-US" sz="2000" dirty="0" smtClean="0"/>
              <a:t>   不能</a:t>
            </a:r>
            <a:r>
              <a:rPr lang="zh-TW" altLang="en-US" sz="2000" dirty="0"/>
              <a:t>有</a:t>
            </a:r>
            <a:r>
              <a:rPr lang="en-US" altLang="zh-TW" sz="2000" dirty="0"/>
              <a:t>Z</a:t>
            </a:r>
            <a:r>
              <a:rPr lang="zh-TW" altLang="en-US" sz="2000" dirty="0"/>
              <a:t>軸移動指令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2637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十</a:t>
            </a:r>
            <a:r>
              <a:rPr lang="en-US" altLang="zh-TW" sz="2000" dirty="0" smtClean="0"/>
              <a:t>) G70</a:t>
            </a:r>
            <a:r>
              <a:rPr lang="zh-TW" altLang="en-US" sz="2000" dirty="0" smtClean="0"/>
              <a:t>：</a:t>
            </a:r>
            <a:r>
              <a:rPr lang="zh-TW" altLang="en-US" sz="2000" dirty="0"/>
              <a:t>精車切削複循環 </a:t>
            </a:r>
          </a:p>
          <a:p>
            <a:r>
              <a:rPr lang="zh-TW" altLang="en-US" sz="2000" dirty="0" smtClean="0"/>
              <a:t>指令</a:t>
            </a:r>
            <a:r>
              <a:rPr lang="zh-TW" altLang="en-US" sz="2000" dirty="0"/>
              <a:t>格式：</a:t>
            </a:r>
            <a:r>
              <a:rPr lang="en-US" altLang="zh-TW" sz="2000" dirty="0"/>
              <a:t> </a:t>
            </a:r>
            <a:r>
              <a:rPr lang="pt-BR" altLang="zh-TW" sz="2000" dirty="0" smtClean="0"/>
              <a:t>G7</a:t>
            </a:r>
            <a:r>
              <a:rPr lang="en-US" altLang="zh-TW" sz="2000" dirty="0" smtClean="0"/>
              <a:t>0 </a:t>
            </a:r>
            <a:r>
              <a:rPr lang="pl-PL" altLang="zh-TW" sz="2000" dirty="0" smtClean="0"/>
              <a:t>P</a:t>
            </a:r>
            <a:r>
              <a:rPr lang="pl-PL" altLang="zh-TW" sz="2000" u="sng" dirty="0" smtClean="0"/>
              <a:t>(p)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Q</a:t>
            </a:r>
            <a:r>
              <a:rPr lang="pl-PL" altLang="zh-TW" sz="2000" u="sng" dirty="0" smtClean="0"/>
              <a:t>(q)</a:t>
            </a:r>
            <a:r>
              <a:rPr lang="pl-PL" altLang="zh-TW" sz="2000" dirty="0" smtClean="0"/>
              <a:t>;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p: </a:t>
            </a:r>
            <a:r>
              <a:rPr lang="zh-TW" altLang="en-US" sz="2000" dirty="0" smtClean="0"/>
              <a:t>開始循環單節序號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q:</a:t>
            </a:r>
            <a:r>
              <a:rPr lang="zh-TW" altLang="en-US" sz="2000" dirty="0" smtClean="0"/>
              <a:t> 結束循環</a:t>
            </a:r>
            <a:r>
              <a:rPr lang="zh-TW" altLang="en-US" sz="2000" dirty="0"/>
              <a:t>單節</a:t>
            </a:r>
            <a:r>
              <a:rPr lang="zh-TW" altLang="en-US" sz="2000" dirty="0" smtClean="0"/>
              <a:t>序號</a:t>
            </a:r>
            <a:endParaRPr lang="en-US" altLang="zh-TW" sz="2000" dirty="0"/>
          </a:p>
          <a:p>
            <a:endParaRPr lang="zh-TW" altLang="en-US" sz="2000" dirty="0"/>
          </a:p>
          <a:p>
            <a:r>
              <a:rPr lang="zh-TW" altLang="en-US" sz="1600" dirty="0" smtClean="0"/>
              <a:t>              </a:t>
            </a:r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323528" y="2837400"/>
            <a:ext cx="4057650" cy="3149261"/>
            <a:chOff x="323528" y="2837400"/>
            <a:chExt cx="4057650" cy="314926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852936"/>
              <a:ext cx="4057650" cy="313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837400"/>
              <a:ext cx="10953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群組 4"/>
          <p:cNvGrpSpPr/>
          <p:nvPr/>
        </p:nvGrpSpPr>
        <p:grpSpPr>
          <a:xfrm>
            <a:off x="4381178" y="1565068"/>
            <a:ext cx="3468676" cy="4395204"/>
            <a:chOff x="4373293" y="1338052"/>
            <a:chExt cx="3468676" cy="4395204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338052"/>
              <a:ext cx="2981937" cy="1750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293" y="3091416"/>
              <a:ext cx="3397451" cy="264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文字方塊 14"/>
          <p:cNvSpPr txBox="1"/>
          <p:nvPr/>
        </p:nvSpPr>
        <p:spPr>
          <a:xfrm>
            <a:off x="4867917" y="1195736"/>
            <a:ext cx="79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範例：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79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0168" y="1340768"/>
            <a:ext cx="87129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十一</a:t>
            </a:r>
            <a:r>
              <a:rPr lang="en-US" altLang="zh-TW" sz="2000" dirty="0" smtClean="0"/>
              <a:t>) G73</a:t>
            </a:r>
            <a:r>
              <a:rPr lang="zh-TW" altLang="en-US" sz="2000" dirty="0" smtClean="0"/>
              <a:t>：輪廓加工</a:t>
            </a:r>
            <a:r>
              <a:rPr lang="zh-TW" altLang="en-US" sz="2000" dirty="0"/>
              <a:t>複式</a:t>
            </a:r>
            <a:r>
              <a:rPr lang="zh-TW" altLang="en-US" sz="2000" dirty="0" smtClean="0"/>
              <a:t>循環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用於已鍛造鑄造</a:t>
            </a:r>
            <a:r>
              <a:rPr lang="zh-TW" altLang="en-US" sz="2000" dirty="0"/>
              <a:t>等方式已經加工成形</a:t>
            </a:r>
            <a:r>
              <a:rPr lang="zh-TW" altLang="en-US" sz="2000" dirty="0" smtClean="0"/>
              <a:t>的工件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 </a:t>
            </a:r>
            <a:endParaRPr lang="zh-TW" altLang="en-US" sz="2000" dirty="0"/>
          </a:p>
          <a:p>
            <a:r>
              <a:rPr lang="zh-TW" altLang="en-US" sz="2000" dirty="0"/>
              <a:t>指令格式：</a:t>
            </a:r>
            <a:r>
              <a:rPr lang="en-US" altLang="zh-TW" sz="2000" dirty="0"/>
              <a:t> </a:t>
            </a:r>
            <a:r>
              <a:rPr lang="pt-BR" altLang="zh-TW" sz="2000" dirty="0" smtClean="0"/>
              <a:t>G7</a:t>
            </a:r>
            <a:r>
              <a:rPr lang="en-US" altLang="zh-TW" sz="2000" dirty="0" smtClean="0"/>
              <a:t>3 U</a:t>
            </a:r>
            <a:r>
              <a:rPr lang="el-GR" altLang="zh-TW" sz="2000" u="sng" dirty="0"/>
              <a:t>(Δ</a:t>
            </a:r>
            <a:r>
              <a:rPr lang="en-US" altLang="zh-TW" sz="2000" u="sng" dirty="0" err="1"/>
              <a:t>i</a:t>
            </a:r>
            <a:r>
              <a:rPr lang="en-US" altLang="zh-TW" sz="2000" u="sng" dirty="0" smtClean="0"/>
              <a:t>)</a:t>
            </a:r>
            <a:r>
              <a:rPr lang="pt-BR" altLang="zh-TW" sz="2000" dirty="0" smtClean="0"/>
              <a:t> W</a:t>
            </a:r>
            <a:r>
              <a:rPr lang="en-US" altLang="zh-TW" sz="2000" u="sng" dirty="0" smtClean="0"/>
              <a:t>(</a:t>
            </a:r>
            <a:r>
              <a:rPr lang="en-US" altLang="zh-TW" sz="2000" u="sng" dirty="0" err="1" smtClean="0"/>
              <a:t>Δk</a:t>
            </a:r>
            <a:r>
              <a:rPr lang="en-US" altLang="zh-TW" sz="2000" u="sng" dirty="0" smtClean="0"/>
              <a:t>)</a:t>
            </a:r>
            <a:r>
              <a:rPr lang="en-US" altLang="zh-TW" sz="2000" dirty="0" smtClean="0"/>
              <a:t>R</a:t>
            </a:r>
            <a:r>
              <a:rPr lang="en-US" altLang="zh-TW" sz="2000" u="sng" dirty="0" smtClean="0"/>
              <a:t>(d) </a:t>
            </a:r>
            <a:r>
              <a:rPr lang="pt-BR" altLang="zh-TW" sz="2000" dirty="0" smtClean="0"/>
              <a:t>; </a:t>
            </a:r>
            <a:endParaRPr lang="pt-BR" altLang="zh-TW" sz="2000" dirty="0"/>
          </a:p>
          <a:p>
            <a:r>
              <a:rPr lang="pt-BR" altLang="zh-TW" sz="2000" dirty="0"/>
              <a:t>                        </a:t>
            </a:r>
            <a:r>
              <a:rPr lang="pl-PL" altLang="zh-TW" sz="2000" dirty="0" smtClean="0"/>
              <a:t>G7</a:t>
            </a:r>
            <a:r>
              <a:rPr lang="en-US" altLang="zh-TW" sz="2000" dirty="0" smtClean="0"/>
              <a:t>3 </a:t>
            </a:r>
            <a:r>
              <a:rPr lang="pl-PL" altLang="zh-TW" sz="2000" dirty="0" smtClean="0"/>
              <a:t>P</a:t>
            </a:r>
            <a:r>
              <a:rPr lang="pl-PL" altLang="zh-TW" sz="2000" u="sng" dirty="0" smtClean="0"/>
              <a:t>(p)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Q</a:t>
            </a:r>
            <a:r>
              <a:rPr lang="pl-PL" altLang="zh-TW" sz="2000" u="sng" dirty="0" smtClean="0"/>
              <a:t>(q)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U</a:t>
            </a:r>
            <a:r>
              <a:rPr lang="pl-PL" altLang="zh-TW" sz="2000" u="sng" dirty="0" smtClean="0"/>
              <a:t>(u)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W</a:t>
            </a:r>
            <a:r>
              <a:rPr lang="pl-PL" altLang="zh-TW" sz="2000" u="sng" dirty="0" smtClean="0"/>
              <a:t>(w)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F</a:t>
            </a:r>
            <a:r>
              <a:rPr lang="pl-PL" altLang="zh-TW" sz="2000" u="sng" dirty="0" smtClean="0"/>
              <a:t>(f)</a:t>
            </a:r>
            <a:r>
              <a:rPr lang="pl-PL" altLang="zh-TW" sz="2000" dirty="0" smtClean="0"/>
              <a:t>;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err="1" smtClean="0"/>
              <a:t>Δi:</a:t>
            </a:r>
            <a:r>
              <a:rPr lang="en-US" altLang="zh-TW" sz="2000" dirty="0" err="1"/>
              <a:t>X</a:t>
            </a:r>
            <a:r>
              <a:rPr lang="zh-TW" altLang="en-US" sz="2000" dirty="0"/>
              <a:t>軸方向逃離距離及</a:t>
            </a:r>
            <a:r>
              <a:rPr lang="zh-TW" altLang="en-US" sz="2000" dirty="0" smtClean="0"/>
              <a:t>方向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外徑為正、內徑為負</a:t>
            </a:r>
            <a:r>
              <a:rPr lang="en-US" altLang="zh-TW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err="1" smtClean="0"/>
              <a:t>Δk:</a:t>
            </a:r>
            <a:r>
              <a:rPr lang="en-US" altLang="zh-TW" sz="2000" dirty="0" err="1"/>
              <a:t>Z</a:t>
            </a:r>
            <a:r>
              <a:rPr lang="zh-TW" altLang="en-US" sz="2000" dirty="0"/>
              <a:t>軸方向逃離及</a:t>
            </a:r>
            <a:r>
              <a:rPr lang="zh-TW" altLang="en-US" sz="2000" dirty="0" smtClean="0"/>
              <a:t>方向</a:t>
            </a:r>
            <a:endParaRPr lang="pl-PL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d: </a:t>
            </a:r>
            <a:r>
              <a:rPr lang="zh-TW" altLang="en-US" sz="2000" dirty="0" smtClean="0"/>
              <a:t>切削次數</a:t>
            </a:r>
            <a:endParaRPr lang="zh-TW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p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開始循環單節序號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q:</a:t>
            </a:r>
            <a:r>
              <a:rPr lang="zh-TW" altLang="en-US" sz="2000" dirty="0" smtClean="0"/>
              <a:t> 結束循環</a:t>
            </a:r>
            <a:r>
              <a:rPr lang="zh-TW" altLang="en-US" sz="2000" dirty="0"/>
              <a:t>單節</a:t>
            </a:r>
            <a:r>
              <a:rPr lang="zh-TW" altLang="en-US" sz="2000" dirty="0" smtClean="0"/>
              <a:t>序號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u: X</a:t>
            </a:r>
            <a:r>
              <a:rPr lang="zh-TW" altLang="en-US" sz="2000" dirty="0" smtClean="0"/>
              <a:t>軸精</a:t>
            </a:r>
            <a:r>
              <a:rPr lang="zh-TW" altLang="en-US" sz="2000" dirty="0"/>
              <a:t>車預留量</a:t>
            </a:r>
            <a:r>
              <a:rPr lang="en-US" altLang="zh-TW" sz="2000" dirty="0"/>
              <a:t>(</a:t>
            </a:r>
            <a:r>
              <a:rPr lang="zh-TW" altLang="en-US" sz="2000" dirty="0"/>
              <a:t>半徑</a:t>
            </a:r>
            <a:r>
              <a:rPr lang="zh-TW" altLang="en-US" sz="2000" dirty="0" smtClean="0"/>
              <a:t>值，有正負</a:t>
            </a:r>
            <a:r>
              <a:rPr lang="en-US" altLang="zh-TW" sz="2000" dirty="0" smtClean="0"/>
              <a:t>) 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w: Z</a:t>
            </a:r>
            <a:r>
              <a:rPr lang="zh-TW" altLang="en-US" sz="2000" dirty="0" smtClean="0"/>
              <a:t>軸</a:t>
            </a:r>
            <a:r>
              <a:rPr lang="zh-TW" altLang="en-US" sz="2000" dirty="0"/>
              <a:t>精車預留</a:t>
            </a:r>
            <a:r>
              <a:rPr lang="zh-TW" altLang="en-US" sz="2000" dirty="0" smtClean="0"/>
              <a:t>量</a:t>
            </a:r>
            <a:r>
              <a:rPr lang="en-US" altLang="zh-TW" sz="20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f: </a:t>
            </a:r>
            <a:r>
              <a:rPr lang="zh-TW" altLang="en-US" sz="2000" dirty="0" smtClean="0"/>
              <a:t>刀具</a:t>
            </a:r>
            <a:r>
              <a:rPr lang="zh-TW" altLang="en-US" sz="2000" dirty="0"/>
              <a:t>切削進給量 	</a:t>
            </a:r>
          </a:p>
          <a:p>
            <a:endParaRPr lang="zh-TW" altLang="en-US" sz="2000" dirty="0"/>
          </a:p>
          <a:p>
            <a:r>
              <a:rPr lang="zh-TW" altLang="en-US" sz="1600" dirty="0" smtClean="0"/>
              <a:t>              </a:t>
            </a:r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669954" cy="400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6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grpSp>
        <p:nvGrpSpPr>
          <p:cNvPr id="3" name="群組 2"/>
          <p:cNvGrpSpPr/>
          <p:nvPr/>
        </p:nvGrpSpPr>
        <p:grpSpPr>
          <a:xfrm>
            <a:off x="437963" y="1340768"/>
            <a:ext cx="4060651" cy="4824536"/>
            <a:chOff x="437963" y="1340768"/>
            <a:chExt cx="4060651" cy="482453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63" y="1340768"/>
              <a:ext cx="4060651" cy="4824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字方塊 4"/>
            <p:cNvSpPr txBox="1"/>
            <p:nvPr/>
          </p:nvSpPr>
          <p:spPr>
            <a:xfrm>
              <a:off x="452765" y="1358016"/>
              <a:ext cx="798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/>
                <a:t>範例：</a:t>
              </a:r>
              <a:endParaRPr lang="zh-TW" altLang="en-US" dirty="0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60" y="1623429"/>
            <a:ext cx="3789390" cy="42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9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壹、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軸向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判定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如圖所示，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直徑方向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表示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X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軸 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軸向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表示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Z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軸，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其絕對座標以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X</a:t>
            </a:r>
            <a:r>
              <a:rPr lang="en-US" altLang="zh-TW" sz="2400" u="sng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Z</a:t>
            </a:r>
            <a:r>
              <a:rPr lang="en-US" altLang="zh-TW" sz="2400" u="sng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相對座標以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U</a:t>
            </a:r>
            <a:r>
              <a:rPr lang="en-US" altLang="zh-TW" sz="2400" u="sng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u="sng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</a:t>
            </a:r>
            <a:r>
              <a:rPr lang="en-US" altLang="zh-TW" sz="2400" u="sng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2400" u="sng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3"/>
            <a:ext cx="5472608" cy="439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4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420168" y="1340768"/>
            <a:ext cx="87129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十二</a:t>
            </a:r>
            <a:r>
              <a:rPr lang="en-US" altLang="zh-TW" sz="2000" dirty="0" smtClean="0"/>
              <a:t>) G74</a:t>
            </a:r>
            <a:r>
              <a:rPr lang="zh-TW" altLang="en-US" sz="2000" dirty="0" smtClean="0"/>
              <a:t>：</a:t>
            </a:r>
            <a:r>
              <a:rPr lang="en-US" altLang="zh-TW" sz="2000" dirty="0"/>
              <a:t>Z</a:t>
            </a:r>
            <a:r>
              <a:rPr lang="zh-TW" altLang="en-US" sz="2000" dirty="0"/>
              <a:t>軸啄式溝槽</a:t>
            </a:r>
            <a:r>
              <a:rPr lang="en-US" altLang="zh-TW" sz="2000" dirty="0"/>
              <a:t>(</a:t>
            </a:r>
            <a:r>
              <a:rPr lang="zh-TW" altLang="en-US" sz="2000" dirty="0"/>
              <a:t>鑽孔</a:t>
            </a:r>
            <a:r>
              <a:rPr lang="en-US" altLang="zh-TW" sz="2000" dirty="0"/>
              <a:t>)</a:t>
            </a:r>
            <a:r>
              <a:rPr lang="zh-TW" altLang="en-US" sz="2000" dirty="0"/>
              <a:t>循環 </a:t>
            </a:r>
            <a:endParaRPr lang="zh-TW" altLang="en-US" sz="2000" dirty="0" smtClean="0"/>
          </a:p>
          <a:p>
            <a:r>
              <a:rPr lang="zh-TW" altLang="en-US" sz="2000" dirty="0" smtClean="0"/>
              <a:t>指令格式：</a:t>
            </a:r>
            <a:r>
              <a:rPr lang="en-US" altLang="zh-TW" sz="2000" dirty="0" smtClean="0"/>
              <a:t> </a:t>
            </a:r>
            <a:r>
              <a:rPr lang="pt-BR" altLang="zh-TW" sz="2000" dirty="0" smtClean="0"/>
              <a:t>G7</a:t>
            </a:r>
            <a:r>
              <a:rPr lang="en-US" altLang="zh-TW" sz="2000" dirty="0" smtClean="0"/>
              <a:t>4 R</a:t>
            </a:r>
            <a:r>
              <a:rPr lang="en-US" altLang="zh-TW" sz="2000" u="sng" dirty="0" smtClean="0"/>
              <a:t>(r) </a:t>
            </a:r>
            <a:r>
              <a:rPr lang="pt-BR" altLang="zh-TW" sz="2000" dirty="0" smtClean="0"/>
              <a:t>; </a:t>
            </a:r>
          </a:p>
          <a:p>
            <a:r>
              <a:rPr lang="pt-BR" altLang="zh-TW" sz="2000" dirty="0" smtClean="0"/>
              <a:t>                        </a:t>
            </a:r>
            <a:r>
              <a:rPr lang="pl-PL" altLang="zh-TW" sz="2000" dirty="0" smtClean="0"/>
              <a:t>G7</a:t>
            </a:r>
            <a:r>
              <a:rPr lang="en-US" altLang="zh-TW" sz="2000" dirty="0"/>
              <a:t>4</a:t>
            </a:r>
            <a:r>
              <a:rPr lang="en-US" altLang="zh-TW" sz="2000" dirty="0" smtClean="0"/>
              <a:t> X</a:t>
            </a:r>
            <a:r>
              <a:rPr lang="pl-PL" altLang="zh-TW" sz="2000" u="sng" dirty="0" smtClean="0"/>
              <a:t>(</a:t>
            </a:r>
            <a:r>
              <a:rPr lang="en-US" altLang="zh-TW" sz="2000" u="sng" dirty="0" smtClean="0"/>
              <a:t>x</a:t>
            </a:r>
            <a:r>
              <a:rPr lang="pl-PL" altLang="zh-TW" sz="2000" u="sng" dirty="0" smtClean="0"/>
              <a:t>)</a:t>
            </a:r>
            <a:r>
              <a:rPr lang="en-US" altLang="zh-TW" sz="2000" u="sng" dirty="0" smtClean="0"/>
              <a:t> </a:t>
            </a:r>
            <a:r>
              <a:rPr lang="en-US" altLang="zh-TW" sz="2000" dirty="0"/>
              <a:t>Z</a:t>
            </a:r>
            <a:r>
              <a:rPr lang="pl-PL" altLang="zh-TW" sz="2000" u="sng" dirty="0" smtClean="0"/>
              <a:t>(</a:t>
            </a:r>
            <a:r>
              <a:rPr lang="en-US" altLang="zh-TW" sz="2000" u="sng" dirty="0" smtClean="0"/>
              <a:t>z</a:t>
            </a:r>
            <a:r>
              <a:rPr lang="pl-PL" altLang="zh-TW" sz="2000" u="sng" dirty="0" smtClean="0"/>
              <a:t>)</a:t>
            </a:r>
            <a:r>
              <a:rPr lang="en-US" altLang="zh-TW" sz="2000" dirty="0" smtClean="0"/>
              <a:t> </a:t>
            </a:r>
            <a:r>
              <a:rPr lang="en-US" altLang="zh-TW" sz="2000" u="sng" dirty="0" smtClean="0"/>
              <a:t>P(p)</a:t>
            </a:r>
            <a:r>
              <a:rPr lang="en-US" altLang="zh-TW" sz="2000" dirty="0" smtClean="0"/>
              <a:t>Q</a:t>
            </a:r>
            <a:r>
              <a:rPr lang="pl-PL" altLang="zh-TW" sz="2000" u="sng" dirty="0" smtClean="0"/>
              <a:t>(</a:t>
            </a:r>
            <a:r>
              <a:rPr lang="en-US" altLang="zh-TW" sz="2000" u="sng" dirty="0"/>
              <a:t>q</a:t>
            </a:r>
            <a:r>
              <a:rPr lang="pl-PL" altLang="zh-TW" sz="2000" u="sng" dirty="0" smtClean="0"/>
              <a:t>)</a:t>
            </a:r>
            <a:r>
              <a:rPr lang="en-US" altLang="zh-TW" sz="2000" u="sng" dirty="0" smtClean="0"/>
              <a:t> </a:t>
            </a:r>
            <a:r>
              <a:rPr lang="pl-PL" altLang="zh-TW" sz="2000" dirty="0" smtClean="0"/>
              <a:t>F</a:t>
            </a:r>
            <a:r>
              <a:rPr lang="pl-PL" altLang="zh-TW" sz="2000" u="sng" dirty="0" smtClean="0"/>
              <a:t>(f)</a:t>
            </a:r>
            <a:r>
              <a:rPr lang="pl-PL" altLang="zh-TW" sz="2000" dirty="0" smtClean="0"/>
              <a:t>;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r</a:t>
            </a:r>
            <a:r>
              <a:rPr lang="en-US" altLang="zh-TW" sz="2000" dirty="0"/>
              <a:t>: </a:t>
            </a:r>
            <a:r>
              <a:rPr lang="zh-TW" altLang="en-US" sz="2000" dirty="0"/>
              <a:t>退刀量</a:t>
            </a:r>
            <a:r>
              <a:rPr lang="pl-PL" altLang="zh-TW" sz="2000" dirty="0"/>
              <a:t> </a:t>
            </a:r>
            <a:endParaRPr lang="zh-TW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x:X</a:t>
            </a:r>
            <a:r>
              <a:rPr lang="zh-TW" altLang="en-US" sz="2000" dirty="0" smtClean="0"/>
              <a:t>軸終點座標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z:Z</a:t>
            </a:r>
            <a:r>
              <a:rPr lang="zh-TW" altLang="en-US" sz="2000" dirty="0" smtClean="0"/>
              <a:t>軸</a:t>
            </a:r>
            <a:r>
              <a:rPr lang="zh-TW" altLang="en-US" sz="2000" dirty="0"/>
              <a:t>終點</a:t>
            </a:r>
            <a:r>
              <a:rPr lang="zh-TW" altLang="en-US" sz="2000" dirty="0" smtClean="0"/>
              <a:t>座標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p:X</a:t>
            </a:r>
            <a:r>
              <a:rPr lang="zh-TW" altLang="en-US" sz="2000" dirty="0"/>
              <a:t>方向每次切削移動量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q:Z</a:t>
            </a:r>
            <a:r>
              <a:rPr lang="zh-TW" altLang="en-US" sz="2000" dirty="0" smtClean="0"/>
              <a:t>方向</a:t>
            </a:r>
            <a:r>
              <a:rPr lang="zh-TW" altLang="en-US" sz="2000" dirty="0"/>
              <a:t>每次切削移動</a:t>
            </a:r>
            <a:r>
              <a:rPr lang="zh-TW" altLang="en-US" sz="2000" dirty="0" smtClean="0"/>
              <a:t>量</a:t>
            </a:r>
            <a:endParaRPr lang="en-US" altLang="zh-TW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 smtClean="0"/>
              <a:t>f</a:t>
            </a:r>
            <a:r>
              <a:rPr lang="en-US" altLang="zh-TW" sz="2000" dirty="0"/>
              <a:t>: </a:t>
            </a:r>
            <a:r>
              <a:rPr lang="zh-TW" altLang="en-US" sz="2000" dirty="0"/>
              <a:t>刀具切削進給量 </a:t>
            </a:r>
            <a:r>
              <a:rPr lang="zh-TW" altLang="en-US" sz="2000" dirty="0"/>
              <a:t>	</a:t>
            </a:r>
          </a:p>
          <a:p>
            <a:endParaRPr lang="zh-TW" altLang="en-US" sz="2000" dirty="0"/>
          </a:p>
          <a:p>
            <a:r>
              <a:rPr lang="zh-TW" altLang="en-US" sz="1600" dirty="0" smtClean="0"/>
              <a:t>              </a:t>
            </a:r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12" y="4509120"/>
            <a:ext cx="3910168" cy="202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312" y="2073445"/>
            <a:ext cx="2694198" cy="241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5001058" y="1704113"/>
            <a:ext cx="79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範例：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420168" y="1340768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十二</a:t>
            </a:r>
            <a:r>
              <a:rPr lang="en-US" altLang="zh-TW" sz="2000" dirty="0" smtClean="0"/>
              <a:t>) G74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Z</a:t>
            </a:r>
            <a:r>
              <a:rPr lang="zh-TW" altLang="en-US" sz="2000" dirty="0" smtClean="0"/>
              <a:t>軸啄式溝槽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鑽孔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循環 </a:t>
            </a:r>
          </a:p>
        </p:txBody>
      </p:sp>
      <p:sp>
        <p:nvSpPr>
          <p:cNvPr id="14" name="矩形 13"/>
          <p:cNvSpPr/>
          <p:nvPr/>
        </p:nvSpPr>
        <p:spPr>
          <a:xfrm>
            <a:off x="420168" y="4505960"/>
            <a:ext cx="67633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注意事項：</a:t>
            </a:r>
            <a:endParaRPr lang="en-US" altLang="zh-TW" sz="2000" dirty="0" smtClean="0"/>
          </a:p>
          <a:p>
            <a:r>
              <a:rPr lang="en-US" altLang="zh-TW" sz="2000" dirty="0" smtClean="0"/>
              <a:t>1.</a:t>
            </a:r>
            <a:r>
              <a:rPr lang="zh-TW" altLang="en-US" sz="2000" dirty="0"/>
              <a:t>程式中的</a:t>
            </a:r>
            <a:r>
              <a:rPr lang="en-US" altLang="zh-TW" sz="2000" dirty="0"/>
              <a:t>P</a:t>
            </a:r>
            <a:r>
              <a:rPr lang="zh-TW" altLang="en-US" sz="2000" dirty="0"/>
              <a:t>，</a:t>
            </a:r>
            <a:r>
              <a:rPr lang="en-US" altLang="zh-TW" sz="2000" dirty="0"/>
              <a:t>Q</a:t>
            </a:r>
            <a:r>
              <a:rPr lang="zh-TW" altLang="en-US" sz="2000" dirty="0"/>
              <a:t>不能寫小數點</a:t>
            </a:r>
          </a:p>
          <a:p>
            <a:r>
              <a:rPr lang="en-US" altLang="zh-TW" sz="2000" dirty="0" smtClean="0"/>
              <a:t>2.</a:t>
            </a:r>
            <a:r>
              <a:rPr lang="zh-TW" altLang="en-US" sz="2000" dirty="0"/>
              <a:t>每切一個深度</a:t>
            </a:r>
            <a:r>
              <a:rPr lang="en-US" altLang="zh-TW" sz="2000" dirty="0"/>
              <a:t>P</a:t>
            </a:r>
            <a:r>
              <a:rPr lang="zh-TW" altLang="en-US" sz="2000" dirty="0"/>
              <a:t>即退一個</a:t>
            </a:r>
            <a:r>
              <a:rPr lang="en-US" altLang="zh-TW" sz="2000" dirty="0"/>
              <a:t>R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再</a:t>
            </a:r>
            <a:r>
              <a:rPr lang="zh-TW" altLang="en-US" sz="2000" dirty="0"/>
              <a:t>切時從</a:t>
            </a:r>
            <a:r>
              <a:rPr lang="en-US" altLang="zh-TW" sz="2000" dirty="0"/>
              <a:t>R</a:t>
            </a:r>
            <a:r>
              <a:rPr lang="zh-TW" altLang="en-US" sz="2000" dirty="0"/>
              <a:t>點開始切，</a:t>
            </a:r>
            <a:r>
              <a:rPr lang="zh-TW" altLang="en-US" sz="2000" dirty="0" smtClean="0"/>
              <a:t>一直</a:t>
            </a:r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切</a:t>
            </a:r>
            <a:r>
              <a:rPr lang="zh-TW" altLang="en-US" sz="2000" dirty="0"/>
              <a:t>到終點才退回起點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en-US" altLang="zh-TW" sz="2000" dirty="0" smtClean="0"/>
              <a:t>3.</a:t>
            </a:r>
            <a:r>
              <a:rPr lang="zh-TW" altLang="en-US" sz="2000" dirty="0"/>
              <a:t>鑽孔時</a:t>
            </a:r>
            <a:r>
              <a:rPr lang="en-US" altLang="zh-TW" sz="2000" dirty="0"/>
              <a:t>P</a:t>
            </a:r>
            <a:r>
              <a:rPr lang="zh-TW" altLang="en-US" sz="2000" dirty="0"/>
              <a:t>值不需要寫</a:t>
            </a:r>
          </a:p>
          <a:p>
            <a:pPr lvl="0"/>
            <a:endParaRPr lang="en-US" altLang="zh-TW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2675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420168" y="1340768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十二</a:t>
            </a:r>
            <a:r>
              <a:rPr lang="en-US" altLang="zh-TW" sz="2000" dirty="0" smtClean="0"/>
              <a:t>) G74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Z</a:t>
            </a:r>
            <a:r>
              <a:rPr lang="zh-TW" altLang="en-US" sz="2000" dirty="0" smtClean="0"/>
              <a:t>軸啄式溝槽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鑽孔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循環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5988"/>
            <a:ext cx="482756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40" y="2555988"/>
            <a:ext cx="2772114" cy="24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4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420168" y="1340768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十</a:t>
            </a:r>
            <a:r>
              <a:rPr lang="zh-TW" altLang="en-US" sz="2000" dirty="0"/>
              <a:t>三</a:t>
            </a:r>
            <a:r>
              <a:rPr lang="en-US" altLang="zh-TW" sz="2000" dirty="0" smtClean="0"/>
              <a:t>) G75</a:t>
            </a:r>
            <a:r>
              <a:rPr lang="zh-TW" altLang="en-US" sz="2000" dirty="0" smtClean="0"/>
              <a:t>：</a:t>
            </a:r>
            <a:r>
              <a:rPr lang="en-US" altLang="zh-TW" sz="2000" dirty="0"/>
              <a:t>X</a:t>
            </a:r>
            <a:r>
              <a:rPr lang="zh-TW" altLang="en-US" sz="2000" dirty="0"/>
              <a:t>軸啄式溝槽</a:t>
            </a:r>
            <a:r>
              <a:rPr lang="zh-TW" altLang="en-US" sz="2000" dirty="0" smtClean="0"/>
              <a:t>循環</a:t>
            </a:r>
            <a:endParaRPr lang="en-US" altLang="zh-TW" sz="2000" dirty="0" smtClean="0"/>
          </a:p>
          <a:p>
            <a:r>
              <a:rPr lang="zh-TW" altLang="en-US" sz="2000" dirty="0"/>
              <a:t>指令格式：</a:t>
            </a:r>
            <a:r>
              <a:rPr lang="en-US" altLang="zh-TW" sz="2000" dirty="0"/>
              <a:t> </a:t>
            </a:r>
            <a:r>
              <a:rPr lang="pt-BR" altLang="zh-TW" sz="2000" dirty="0" smtClean="0"/>
              <a:t>G7</a:t>
            </a:r>
            <a:r>
              <a:rPr lang="en-US" altLang="zh-TW" sz="2000" dirty="0" smtClean="0"/>
              <a:t>5 </a:t>
            </a:r>
            <a:r>
              <a:rPr lang="en-US" altLang="zh-TW" sz="2000" dirty="0"/>
              <a:t>R</a:t>
            </a:r>
            <a:r>
              <a:rPr lang="en-US" altLang="zh-TW" sz="2000" u="sng" dirty="0"/>
              <a:t>(r) </a:t>
            </a:r>
            <a:r>
              <a:rPr lang="pt-BR" altLang="zh-TW" sz="2000" dirty="0"/>
              <a:t>; </a:t>
            </a:r>
          </a:p>
          <a:p>
            <a:r>
              <a:rPr lang="pt-BR" altLang="zh-TW" sz="2000" dirty="0"/>
              <a:t>                        </a:t>
            </a:r>
            <a:r>
              <a:rPr lang="pl-PL" altLang="zh-TW" sz="2000" dirty="0" smtClean="0"/>
              <a:t>G7</a:t>
            </a:r>
            <a:r>
              <a:rPr lang="en-US" altLang="zh-TW" sz="2000" dirty="0" smtClean="0"/>
              <a:t>5 </a:t>
            </a:r>
            <a:r>
              <a:rPr lang="en-US" altLang="zh-TW" sz="2000" dirty="0"/>
              <a:t>X</a:t>
            </a:r>
            <a:r>
              <a:rPr lang="pl-PL" altLang="zh-TW" sz="2000" u="sng" dirty="0"/>
              <a:t>(</a:t>
            </a:r>
            <a:r>
              <a:rPr lang="en-US" altLang="zh-TW" sz="2000" u="sng" dirty="0"/>
              <a:t>x</a:t>
            </a:r>
            <a:r>
              <a:rPr lang="pl-PL" altLang="zh-TW" sz="2000" u="sng" dirty="0"/>
              <a:t>)</a:t>
            </a:r>
            <a:r>
              <a:rPr lang="en-US" altLang="zh-TW" sz="2000" u="sng" dirty="0"/>
              <a:t> </a:t>
            </a:r>
            <a:r>
              <a:rPr lang="en-US" altLang="zh-TW" sz="2000" dirty="0"/>
              <a:t>Z</a:t>
            </a:r>
            <a:r>
              <a:rPr lang="pl-PL" altLang="zh-TW" sz="2000" u="sng" dirty="0"/>
              <a:t>(</a:t>
            </a:r>
            <a:r>
              <a:rPr lang="en-US" altLang="zh-TW" sz="2000" u="sng" dirty="0"/>
              <a:t>z</a:t>
            </a:r>
            <a:r>
              <a:rPr lang="pl-PL" altLang="zh-TW" sz="2000" u="sng" dirty="0"/>
              <a:t>)</a:t>
            </a:r>
            <a:r>
              <a:rPr lang="en-US" altLang="zh-TW" sz="2000" dirty="0"/>
              <a:t> </a:t>
            </a:r>
            <a:r>
              <a:rPr lang="en-US" altLang="zh-TW" sz="2000" u="sng" dirty="0"/>
              <a:t>P(p)</a:t>
            </a:r>
            <a:r>
              <a:rPr lang="en-US" altLang="zh-TW" sz="2000" dirty="0"/>
              <a:t>Q</a:t>
            </a:r>
            <a:r>
              <a:rPr lang="pl-PL" altLang="zh-TW" sz="2000" u="sng" dirty="0"/>
              <a:t>(</a:t>
            </a:r>
            <a:r>
              <a:rPr lang="en-US" altLang="zh-TW" sz="2000" u="sng" dirty="0"/>
              <a:t>q</a:t>
            </a:r>
            <a:r>
              <a:rPr lang="pl-PL" altLang="zh-TW" sz="2000" u="sng" dirty="0"/>
              <a:t>)</a:t>
            </a:r>
            <a:r>
              <a:rPr lang="en-US" altLang="zh-TW" sz="2000" u="sng" dirty="0"/>
              <a:t> </a:t>
            </a:r>
            <a:r>
              <a:rPr lang="pl-PL" altLang="zh-TW" sz="2000" dirty="0"/>
              <a:t>F</a:t>
            </a:r>
            <a:r>
              <a:rPr lang="pl-PL" altLang="zh-TW" sz="2000" u="sng" dirty="0"/>
              <a:t>(f)</a:t>
            </a:r>
            <a:r>
              <a:rPr lang="pl-PL" altLang="zh-TW" sz="2000" dirty="0"/>
              <a:t>;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r: </a:t>
            </a:r>
            <a:r>
              <a:rPr lang="zh-TW" altLang="en-US" sz="2000" dirty="0"/>
              <a:t>退刀量</a:t>
            </a:r>
            <a:r>
              <a:rPr lang="pl-PL" altLang="zh-TW" sz="2000" dirty="0"/>
              <a:t> </a:t>
            </a:r>
            <a:endParaRPr lang="zh-TW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x:X</a:t>
            </a:r>
            <a:r>
              <a:rPr lang="zh-TW" altLang="en-US" sz="2000" dirty="0"/>
              <a:t>軸終點座標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z:Z</a:t>
            </a:r>
            <a:r>
              <a:rPr lang="zh-TW" altLang="en-US" sz="2000" dirty="0"/>
              <a:t>軸終點座標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p:X</a:t>
            </a:r>
            <a:r>
              <a:rPr lang="zh-TW" altLang="en-US" sz="2000" dirty="0"/>
              <a:t>方向每次切削移動量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q:Z</a:t>
            </a:r>
            <a:r>
              <a:rPr lang="zh-TW" altLang="en-US" sz="2000" dirty="0"/>
              <a:t>方向每次切削移動量</a:t>
            </a: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/>
              <a:t>f: </a:t>
            </a:r>
            <a:r>
              <a:rPr lang="zh-TW" altLang="en-US" sz="2000" dirty="0"/>
              <a:t>刀具切削進給量 	</a:t>
            </a:r>
          </a:p>
          <a:p>
            <a:r>
              <a:rPr lang="zh-TW" altLang="en-US" sz="2000" dirty="0" smtClean="0"/>
              <a:t> </a:t>
            </a:r>
            <a:endParaRPr lang="zh-TW" alt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95" y="1594470"/>
            <a:ext cx="3934843" cy="248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601" y="4077072"/>
            <a:ext cx="4018037" cy="253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0168" y="4505960"/>
            <a:ext cx="67633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注意事項：</a:t>
            </a:r>
            <a:endParaRPr lang="en-US" altLang="zh-TW" sz="2000" dirty="0" smtClean="0"/>
          </a:p>
          <a:p>
            <a:r>
              <a:rPr lang="en-US" altLang="zh-TW" sz="2000" dirty="0" smtClean="0"/>
              <a:t>1.</a:t>
            </a:r>
            <a:r>
              <a:rPr lang="zh-TW" altLang="en-US" sz="2000" dirty="0"/>
              <a:t>程式中的</a:t>
            </a:r>
            <a:r>
              <a:rPr lang="en-US" altLang="zh-TW" sz="2000" dirty="0"/>
              <a:t>P</a:t>
            </a:r>
            <a:r>
              <a:rPr lang="zh-TW" altLang="en-US" sz="2000" dirty="0"/>
              <a:t>，</a:t>
            </a:r>
            <a:r>
              <a:rPr lang="en-US" altLang="zh-TW" sz="2000" dirty="0"/>
              <a:t>Q</a:t>
            </a:r>
            <a:r>
              <a:rPr lang="zh-TW" altLang="en-US" sz="2000" dirty="0"/>
              <a:t>不能寫小數點</a:t>
            </a:r>
          </a:p>
          <a:p>
            <a:r>
              <a:rPr lang="en-US" altLang="zh-TW" sz="2000" dirty="0" smtClean="0"/>
              <a:t>2.</a:t>
            </a:r>
            <a:r>
              <a:rPr lang="zh-TW" altLang="en-US" sz="2000" dirty="0"/>
              <a:t>每切一個深度</a:t>
            </a:r>
            <a:r>
              <a:rPr lang="en-US" altLang="zh-TW" sz="2000" dirty="0"/>
              <a:t>P</a:t>
            </a:r>
            <a:r>
              <a:rPr lang="zh-TW" altLang="en-US" sz="2000" dirty="0"/>
              <a:t>即退一個</a:t>
            </a:r>
            <a:r>
              <a:rPr lang="en-US" altLang="zh-TW" sz="2000" dirty="0"/>
              <a:t>R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再</a:t>
            </a:r>
            <a:r>
              <a:rPr lang="zh-TW" altLang="en-US" sz="2000" dirty="0"/>
              <a:t>切時從</a:t>
            </a:r>
            <a:r>
              <a:rPr lang="en-US" altLang="zh-TW" sz="2000" dirty="0"/>
              <a:t>R</a:t>
            </a:r>
            <a:r>
              <a:rPr lang="zh-TW" altLang="en-US" sz="2000" dirty="0"/>
              <a:t>點開始切，</a:t>
            </a:r>
            <a:r>
              <a:rPr lang="zh-TW" altLang="en-US" sz="2000" dirty="0" smtClean="0"/>
              <a:t>一直</a:t>
            </a:r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切</a:t>
            </a:r>
            <a:r>
              <a:rPr lang="zh-TW" altLang="en-US" sz="2000" dirty="0"/>
              <a:t>到終點才退回起點。 </a:t>
            </a:r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849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420168" y="134076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十四</a:t>
            </a:r>
            <a:r>
              <a:rPr lang="en-US" altLang="zh-TW" sz="2000" dirty="0" smtClean="0"/>
              <a:t>) G40</a:t>
            </a:r>
            <a:r>
              <a:rPr lang="zh-TW" altLang="en-US" sz="2000" dirty="0" smtClean="0"/>
              <a:t>，</a:t>
            </a:r>
            <a:r>
              <a:rPr lang="en-US" altLang="zh-TW" sz="2000" dirty="0"/>
              <a:t>G41</a:t>
            </a:r>
            <a:r>
              <a:rPr lang="zh-TW" altLang="en-US" sz="2000" dirty="0"/>
              <a:t>，</a:t>
            </a:r>
            <a:r>
              <a:rPr lang="en-US" altLang="zh-TW" sz="2000" dirty="0" smtClean="0"/>
              <a:t>G42</a:t>
            </a:r>
            <a:r>
              <a:rPr lang="zh-TW" altLang="en-US" sz="2000" dirty="0" smtClean="0"/>
              <a:t>：刀</a:t>
            </a:r>
            <a:r>
              <a:rPr lang="zh-TW" altLang="en-US" sz="2000" dirty="0"/>
              <a:t>鼻半徑補正 </a:t>
            </a:r>
            <a:endParaRPr lang="en-US" altLang="zh-TW" sz="2000" dirty="0" smtClean="0"/>
          </a:p>
          <a:p>
            <a:r>
              <a:rPr lang="en-US" altLang="zh-TW" sz="2000" dirty="0"/>
              <a:t>G40:</a:t>
            </a:r>
            <a:r>
              <a:rPr lang="zh-TW" altLang="en-US" sz="2000" dirty="0"/>
              <a:t>刀鼻半徑取消 </a:t>
            </a:r>
          </a:p>
          <a:p>
            <a:r>
              <a:rPr lang="en-US" altLang="zh-TW" sz="2000" dirty="0"/>
              <a:t>G41:</a:t>
            </a:r>
            <a:r>
              <a:rPr lang="zh-TW" altLang="en-US" sz="2000" dirty="0"/>
              <a:t>沿著車削路徑，工件在刀具右側 </a:t>
            </a:r>
          </a:p>
          <a:p>
            <a:r>
              <a:rPr lang="en-US" altLang="zh-TW" sz="2000" dirty="0"/>
              <a:t>G42:</a:t>
            </a:r>
            <a:r>
              <a:rPr lang="zh-TW" altLang="en-US" sz="2000" dirty="0"/>
              <a:t>沿著車削路徑，工件在刀具左側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720396" cy="492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75" y="3068960"/>
            <a:ext cx="652251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6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420168" y="1340768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十四</a:t>
            </a:r>
            <a:r>
              <a:rPr lang="en-US" altLang="zh-TW" sz="2000" dirty="0" smtClean="0"/>
              <a:t>) G40</a:t>
            </a:r>
            <a:r>
              <a:rPr lang="zh-TW" altLang="en-US" sz="2000" dirty="0" smtClean="0"/>
              <a:t>，</a:t>
            </a:r>
            <a:r>
              <a:rPr lang="en-US" altLang="zh-TW" sz="2000" dirty="0"/>
              <a:t>G41</a:t>
            </a:r>
            <a:r>
              <a:rPr lang="zh-TW" altLang="en-US" sz="2000" dirty="0"/>
              <a:t>，</a:t>
            </a:r>
            <a:r>
              <a:rPr lang="en-US" altLang="zh-TW" sz="2000" dirty="0" smtClean="0"/>
              <a:t>G42</a:t>
            </a:r>
            <a:r>
              <a:rPr lang="zh-TW" altLang="en-US" sz="2000" dirty="0" smtClean="0"/>
              <a:t>：刀</a:t>
            </a:r>
            <a:r>
              <a:rPr lang="zh-TW" altLang="en-US" sz="2000" dirty="0"/>
              <a:t>鼻半徑補正 </a:t>
            </a:r>
            <a:endParaRPr lang="en-US" altLang="zh-TW" sz="2000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8941"/>
            <a:ext cx="7174260" cy="90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68" y="4351579"/>
            <a:ext cx="4032448" cy="31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6"/>
            <a:ext cx="4369693" cy="185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06" y="4669041"/>
            <a:ext cx="2003398" cy="208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0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dirty="0" smtClean="0"/>
              <a:t>二、</a:t>
            </a:r>
            <a:r>
              <a:rPr lang="en-US" altLang="zh-TW" sz="2000" dirty="0" smtClean="0"/>
              <a:t>M</a:t>
            </a:r>
            <a:r>
              <a:rPr lang="zh-TW" altLang="en-US" sz="2000" dirty="0" smtClean="0"/>
              <a:t>機能：</a:t>
            </a:r>
            <a:r>
              <a:rPr lang="zh-TW" altLang="zh-TW" sz="2000" b="1" dirty="0"/>
              <a:t>輔助</a:t>
            </a:r>
            <a:r>
              <a:rPr lang="zh-TW" altLang="zh-TW" sz="2000" b="1" dirty="0" smtClean="0"/>
              <a:t>機能</a:t>
            </a:r>
            <a:endParaRPr lang="en-US" altLang="zh-TW" sz="2000" b="1" dirty="0" smtClean="0"/>
          </a:p>
          <a:p>
            <a:pPr lvl="0"/>
            <a:r>
              <a:rPr lang="zh-TW" altLang="en-US" sz="2000" dirty="0" smtClean="0"/>
              <a:t>         </a:t>
            </a:r>
            <a:r>
              <a:rPr lang="zh-TW" altLang="zh-TW" sz="2000" dirty="0" smtClean="0"/>
              <a:t>在</a:t>
            </a:r>
            <a:r>
              <a:rPr lang="zh-TW" altLang="zh-TW" sz="2000" dirty="0"/>
              <a:t>數值控制機械上，有些單純的開（</a:t>
            </a:r>
            <a:r>
              <a:rPr lang="en-US" altLang="zh-TW" sz="2000" dirty="0"/>
              <a:t>ON</a:t>
            </a:r>
            <a:r>
              <a:rPr lang="zh-TW" altLang="zh-TW" sz="2000" dirty="0"/>
              <a:t>）或關（</a:t>
            </a:r>
            <a:r>
              <a:rPr lang="en-US" altLang="zh-TW" sz="2000" dirty="0"/>
              <a:t>OFF</a:t>
            </a:r>
            <a:r>
              <a:rPr lang="zh-TW" altLang="zh-TW" sz="2000" dirty="0"/>
              <a:t>）的動作</a:t>
            </a:r>
            <a:r>
              <a:rPr lang="zh-TW" altLang="zh-TW" sz="2000" dirty="0" smtClean="0"/>
              <a:t>，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如</a:t>
            </a:r>
            <a:r>
              <a:rPr lang="zh-TW" altLang="zh-TW" sz="2000" dirty="0"/>
              <a:t>主軸正轉、主軸停止、切削劑開、切削劑關等，用位址</a:t>
            </a:r>
            <a:r>
              <a:rPr lang="en-US" altLang="zh-TW" sz="2000" dirty="0"/>
              <a:t>M</a:t>
            </a:r>
            <a:r>
              <a:rPr lang="zh-TW" altLang="zh-TW" sz="2000" dirty="0"/>
              <a:t>後面</a:t>
            </a:r>
            <a:r>
              <a:rPr lang="zh-TW" altLang="zh-TW" sz="2000" dirty="0" smtClean="0"/>
              <a:t>接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 </a:t>
            </a:r>
            <a:r>
              <a:rPr lang="en-US" altLang="zh-TW" sz="2000" dirty="0" smtClean="0"/>
              <a:t>2</a:t>
            </a:r>
            <a:r>
              <a:rPr lang="zh-TW" altLang="zh-TW" sz="2000" dirty="0"/>
              <a:t>位元數字組成指令，稱為輔助機能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lvl="0"/>
            <a:endParaRPr lang="en-US" altLang="zh-TW" sz="20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altLang="zh-TW" sz="2000" b="1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82960"/>
              </p:ext>
            </p:extLst>
          </p:nvPr>
        </p:nvGraphicFramePr>
        <p:xfrm>
          <a:off x="1187624" y="2780928"/>
          <a:ext cx="6830516" cy="3822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7777"/>
                <a:gridCol w="4712739"/>
              </a:tblGrid>
              <a:tr h="226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字語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功 能</a:t>
                      </a:r>
                    </a:p>
                  </a:txBody>
                  <a:tcPr marL="0" marR="0" marT="0" marB="0" anchor="ctr"/>
                </a:tc>
              </a:tr>
              <a:tr h="29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+mn-ea"/>
                          <a:ea typeface="+mn-ea"/>
                          <a:hlinkClick r:id="rId3"/>
                        </a:rPr>
                        <a:t>M00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程式停止</a:t>
                      </a:r>
                    </a:p>
                  </a:txBody>
                  <a:tcPr marL="0" marR="0" marT="0" marB="0" anchor="ctr"/>
                </a:tc>
              </a:tr>
              <a:tr h="29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+mn-ea"/>
                          <a:ea typeface="+mn-ea"/>
                          <a:hlinkClick r:id="rId3"/>
                        </a:rPr>
                        <a:t>M01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</a:rPr>
                        <a:t>選擇性程式停止</a:t>
                      </a:r>
                    </a:p>
                  </a:txBody>
                  <a:tcPr marL="0" marR="0" marT="0" marB="0" anchor="ctr"/>
                </a:tc>
              </a:tr>
              <a:tr h="29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effectLst/>
                          <a:latin typeface="+mn-ea"/>
                          <a:ea typeface="+mn-ea"/>
                          <a:hlinkClick r:id="rId3"/>
                        </a:rPr>
                        <a:t>M02</a:t>
                      </a:r>
                      <a:endParaRPr lang="zh-TW" sz="16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程式結束</a:t>
                      </a:r>
                    </a:p>
                  </a:txBody>
                  <a:tcPr marL="0" marR="0" marT="0" marB="0" anchor="ctr"/>
                </a:tc>
              </a:tr>
              <a:tr h="29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effectLst/>
                          <a:latin typeface="+mn-ea"/>
                          <a:ea typeface="+mn-ea"/>
                          <a:hlinkClick r:id="rId3"/>
                        </a:rPr>
                        <a:t>M03</a:t>
                      </a:r>
                      <a:endParaRPr lang="zh-TW" sz="16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主軸正轉</a:t>
                      </a:r>
                    </a:p>
                  </a:txBody>
                  <a:tcPr marL="0" marR="0" marT="0" marB="0" anchor="ctr"/>
                </a:tc>
              </a:tr>
              <a:tr h="29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effectLst/>
                          <a:latin typeface="+mn-ea"/>
                          <a:ea typeface="+mn-ea"/>
                          <a:hlinkClick r:id="rId3"/>
                        </a:rPr>
                        <a:t>M04</a:t>
                      </a:r>
                      <a:endParaRPr lang="zh-TW" sz="16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主軸反轉</a:t>
                      </a:r>
                    </a:p>
                  </a:txBody>
                  <a:tcPr marL="0" marR="0" marT="0" marB="0" anchor="ctr"/>
                </a:tc>
              </a:tr>
              <a:tr h="29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effectLst/>
                          <a:latin typeface="+mn-ea"/>
                          <a:ea typeface="+mn-ea"/>
                          <a:hlinkClick r:id="rId3"/>
                        </a:rPr>
                        <a:t>M05</a:t>
                      </a:r>
                      <a:endParaRPr lang="zh-TW" sz="16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主軸停止</a:t>
                      </a:r>
                    </a:p>
                  </a:txBody>
                  <a:tcPr marL="0" marR="0" marT="0" marB="0" anchor="ctr"/>
                </a:tc>
              </a:tr>
              <a:tr h="29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effectLst/>
                          <a:latin typeface="+mn-ea"/>
                          <a:ea typeface="+mn-ea"/>
                          <a:hlinkClick r:id="rId3"/>
                        </a:rPr>
                        <a:t>M06</a:t>
                      </a:r>
                      <a:endParaRPr lang="zh-TW" sz="16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自動換刀</a:t>
                      </a:r>
                    </a:p>
                  </a:txBody>
                  <a:tcPr marL="0" marR="0" marT="0" marB="0" anchor="ctr"/>
                </a:tc>
              </a:tr>
              <a:tr h="29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+mn-ea"/>
                          <a:ea typeface="+mn-ea"/>
                          <a:hlinkClick r:id="rId3"/>
                        </a:rPr>
                        <a:t>M08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切削劑開</a:t>
                      </a:r>
                    </a:p>
                  </a:txBody>
                  <a:tcPr marL="0" marR="0" marT="0" marB="0" anchor="ctr"/>
                </a:tc>
              </a:tr>
              <a:tr h="29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effectLst/>
                          <a:latin typeface="+mn-ea"/>
                          <a:ea typeface="+mn-ea"/>
                          <a:hlinkClick r:id="rId3"/>
                        </a:rPr>
                        <a:t>M09</a:t>
                      </a:r>
                      <a:endParaRPr lang="zh-TW" sz="16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切削劑關</a:t>
                      </a:r>
                    </a:p>
                  </a:txBody>
                  <a:tcPr marL="0" marR="0" marT="0" marB="0" anchor="ctr"/>
                </a:tc>
              </a:tr>
              <a:tr h="29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 dirty="0">
                          <a:effectLst/>
                          <a:latin typeface="+mn-ea"/>
                          <a:ea typeface="+mn-ea"/>
                          <a:hlinkClick r:id="rId3"/>
                        </a:rPr>
                        <a:t>M30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程式結束（記憶回原）</a:t>
                      </a:r>
                    </a:p>
                  </a:txBody>
                  <a:tcPr marL="0" marR="0" marT="0" marB="0" anchor="ctr"/>
                </a:tc>
              </a:tr>
              <a:tr h="29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effectLst/>
                          <a:latin typeface="+mn-ea"/>
                          <a:ea typeface="+mn-ea"/>
                          <a:hlinkClick r:id="rId3"/>
                        </a:rPr>
                        <a:t>M98</a:t>
                      </a:r>
                      <a:endParaRPr lang="zh-TW" sz="16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主程式呼叫副程式</a:t>
                      </a:r>
                    </a:p>
                  </a:txBody>
                  <a:tcPr marL="0" marR="0" marT="0" marB="0" anchor="ctr"/>
                </a:tc>
              </a:tr>
              <a:tr h="298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sng" kern="100">
                          <a:effectLst/>
                          <a:latin typeface="+mn-ea"/>
                          <a:ea typeface="+mn-ea"/>
                          <a:hlinkClick r:id="rId3"/>
                        </a:rPr>
                        <a:t>M99</a:t>
                      </a:r>
                      <a:endParaRPr lang="zh-TW" sz="1600" kern="100"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副程式結束，並跳回主程式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0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dirty="0"/>
              <a:t>一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M00</a:t>
            </a:r>
            <a:r>
              <a:rPr lang="zh-TW" altLang="en-US" sz="2000" dirty="0" smtClean="0"/>
              <a:t>：</a:t>
            </a:r>
            <a:r>
              <a:rPr lang="zh-TW" altLang="zh-TW" sz="2000" dirty="0"/>
              <a:t>程式</a:t>
            </a:r>
            <a:r>
              <a:rPr lang="zh-TW" altLang="zh-TW" sz="2000" dirty="0" smtClean="0"/>
              <a:t>停止</a:t>
            </a:r>
            <a:endParaRPr lang="en-US" altLang="zh-TW" sz="2000" dirty="0" smtClean="0"/>
          </a:p>
          <a:p>
            <a:pPr lvl="0"/>
            <a:r>
              <a:rPr lang="zh-TW" altLang="en-US" sz="2000" dirty="0" smtClean="0"/>
              <a:t>         </a:t>
            </a:r>
            <a:r>
              <a:rPr lang="zh-TW" altLang="zh-TW" sz="2000" dirty="0" smtClean="0"/>
              <a:t>程式</a:t>
            </a:r>
            <a:r>
              <a:rPr lang="zh-TW" altLang="zh-TW" sz="2000" dirty="0"/>
              <a:t>中若使用</a:t>
            </a:r>
            <a:r>
              <a:rPr lang="en-US" altLang="zh-TW" sz="2000" dirty="0"/>
              <a:t>M00</a:t>
            </a:r>
            <a:r>
              <a:rPr lang="zh-TW" altLang="zh-TW" sz="2000" dirty="0"/>
              <a:t>指令，於執行至</a:t>
            </a:r>
            <a:r>
              <a:rPr lang="en-US" altLang="zh-TW" sz="2000" dirty="0"/>
              <a:t>M00</a:t>
            </a:r>
            <a:r>
              <a:rPr lang="zh-TW" altLang="zh-TW" sz="2000" dirty="0"/>
              <a:t>指令時，程式即停止執行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lvl="0"/>
            <a:endParaRPr lang="en-US" altLang="zh-TW" sz="2000" dirty="0"/>
          </a:p>
          <a:p>
            <a:pPr lvl="0"/>
            <a:r>
              <a:rPr lang="zh-TW" altLang="en-US" sz="2000" dirty="0" smtClean="0"/>
              <a:t>二、</a:t>
            </a:r>
            <a:r>
              <a:rPr lang="en-US" altLang="zh-TW" sz="2000" dirty="0"/>
              <a:t>M01</a:t>
            </a:r>
            <a:r>
              <a:rPr lang="zh-TW" altLang="zh-TW" sz="2000" dirty="0"/>
              <a:t>：選擇性程式</a:t>
            </a:r>
            <a:r>
              <a:rPr lang="zh-TW" altLang="zh-TW" sz="2000" dirty="0" smtClean="0"/>
              <a:t>停止</a:t>
            </a:r>
            <a:endParaRPr lang="en-US" altLang="zh-TW" sz="2000" dirty="0" smtClean="0"/>
          </a:p>
          <a:p>
            <a:pPr lvl="0"/>
            <a:r>
              <a:rPr lang="zh-TW" altLang="en-US" sz="2000" dirty="0" smtClean="0"/>
              <a:t>         </a:t>
            </a:r>
            <a:r>
              <a:rPr lang="zh-TW" altLang="zh-TW" sz="2000" dirty="0" smtClean="0"/>
              <a:t>此一</a:t>
            </a:r>
            <a:r>
              <a:rPr lang="zh-TW" altLang="zh-TW" sz="2000" dirty="0"/>
              <a:t>指令的功能和</a:t>
            </a:r>
            <a:r>
              <a:rPr lang="en-US" altLang="zh-TW" sz="2000" dirty="0"/>
              <a:t>M00</a:t>
            </a:r>
            <a:r>
              <a:rPr lang="zh-TW" altLang="zh-TW" sz="2000" dirty="0"/>
              <a:t>相同，但選擇停止或不停止，可由執行</a:t>
            </a:r>
            <a:r>
              <a:rPr lang="zh-TW" altLang="zh-TW" sz="2000" dirty="0" smtClean="0"/>
              <a:t>操作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面板</a:t>
            </a:r>
            <a:r>
              <a:rPr lang="zh-TW" altLang="zh-TW" sz="2000" dirty="0"/>
              <a:t>上的</a:t>
            </a:r>
            <a:r>
              <a:rPr lang="en-US" altLang="zh-TW" sz="2000" dirty="0"/>
              <a:t>"</a:t>
            </a:r>
            <a:r>
              <a:rPr lang="zh-TW" altLang="zh-TW" sz="2000" dirty="0"/>
              <a:t>選擇停止</a:t>
            </a:r>
            <a:r>
              <a:rPr lang="en-US" altLang="zh-TW" sz="2000" dirty="0"/>
              <a:t>"</a:t>
            </a:r>
            <a:r>
              <a:rPr lang="zh-TW" altLang="zh-TW" sz="2000" dirty="0"/>
              <a:t>按鈕來控制。當按鈕置於</a:t>
            </a:r>
            <a:r>
              <a:rPr lang="en-US" altLang="zh-TW" sz="2000" dirty="0"/>
              <a:t>ON</a:t>
            </a:r>
            <a:r>
              <a:rPr lang="zh-TW" altLang="zh-TW" sz="2000" dirty="0"/>
              <a:t>（燈亮）時則</a:t>
            </a:r>
            <a:r>
              <a:rPr lang="en-US" altLang="zh-TW" sz="2000" dirty="0" smtClean="0"/>
              <a:t>M01</a:t>
            </a:r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有效</a:t>
            </a:r>
            <a:r>
              <a:rPr lang="zh-TW" altLang="zh-TW" sz="2000" dirty="0"/>
              <a:t>，其功能等於</a:t>
            </a:r>
            <a:r>
              <a:rPr lang="en-US" altLang="zh-TW" sz="2000" dirty="0"/>
              <a:t>M00</a:t>
            </a:r>
            <a:r>
              <a:rPr lang="zh-TW" altLang="zh-TW" sz="2000" dirty="0"/>
              <a:t>，若按鈕置於</a:t>
            </a:r>
            <a:r>
              <a:rPr lang="en-US" altLang="zh-TW" sz="2000" dirty="0"/>
              <a:t>OFF</a:t>
            </a:r>
            <a:r>
              <a:rPr lang="zh-TW" altLang="zh-TW" sz="2000" dirty="0"/>
              <a:t>（燈熄）時，則</a:t>
            </a:r>
            <a:r>
              <a:rPr lang="en-US" altLang="zh-TW" sz="2000" dirty="0"/>
              <a:t>M01</a:t>
            </a:r>
            <a:r>
              <a:rPr lang="zh-TW" altLang="zh-TW" sz="2000" dirty="0"/>
              <a:t>將</a:t>
            </a:r>
            <a:r>
              <a:rPr lang="zh-TW" altLang="zh-TW" sz="2000" dirty="0" smtClean="0"/>
              <a:t>不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被</a:t>
            </a:r>
            <a:r>
              <a:rPr lang="zh-TW" altLang="zh-TW" sz="2000" dirty="0"/>
              <a:t>執行，即程式不會停止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lvl="0"/>
            <a:r>
              <a:rPr lang="zh-TW" altLang="en-US" sz="2000" dirty="0" smtClean="0"/>
              <a:t>三、</a:t>
            </a:r>
            <a:r>
              <a:rPr lang="en-US" altLang="zh-TW" sz="2000" dirty="0"/>
              <a:t>M03</a:t>
            </a:r>
            <a:r>
              <a:rPr lang="zh-TW" altLang="zh-TW" sz="2000" dirty="0"/>
              <a:t>：主軸正</a:t>
            </a:r>
            <a:r>
              <a:rPr lang="zh-TW" altLang="zh-TW" sz="2000" dirty="0" smtClean="0"/>
              <a:t>轉</a:t>
            </a:r>
            <a:endParaRPr lang="en-US" altLang="zh-TW" sz="2000" dirty="0" smtClean="0"/>
          </a:p>
          <a:p>
            <a:pPr lvl="0"/>
            <a:r>
              <a:rPr lang="zh-TW" altLang="en-US" sz="2000" dirty="0" smtClean="0"/>
              <a:t>         </a:t>
            </a:r>
            <a:r>
              <a:rPr lang="zh-TW" altLang="zh-TW" sz="2000" dirty="0" smtClean="0"/>
              <a:t>程式</a:t>
            </a:r>
            <a:r>
              <a:rPr lang="zh-TW" altLang="zh-TW" sz="2000" dirty="0"/>
              <a:t>執行至</a:t>
            </a:r>
            <a:r>
              <a:rPr lang="en-US" altLang="zh-TW" sz="2000" dirty="0"/>
              <a:t>M03</a:t>
            </a:r>
            <a:r>
              <a:rPr lang="zh-TW" altLang="zh-TW" sz="2000" dirty="0"/>
              <a:t>，主軸即正方向旋轉（由主軸上方，向床台方向看</a:t>
            </a:r>
            <a:r>
              <a:rPr lang="zh-TW" altLang="zh-TW" sz="2000" dirty="0" smtClean="0"/>
              <a:t>，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順</a:t>
            </a:r>
            <a:r>
              <a:rPr lang="zh-TW" altLang="zh-TW" sz="2000" dirty="0"/>
              <a:t>時針方向旋轉</a:t>
            </a:r>
            <a:r>
              <a:rPr lang="zh-TW" altLang="zh-TW" sz="2000" dirty="0" smtClean="0"/>
              <a:t>）</a:t>
            </a:r>
            <a:endParaRPr lang="en-US" altLang="zh-TW" sz="2000" dirty="0" smtClean="0"/>
          </a:p>
          <a:p>
            <a:pPr lvl="0"/>
            <a:r>
              <a:rPr lang="zh-TW" altLang="en-US" sz="2000" dirty="0" smtClean="0"/>
              <a:t>四、</a:t>
            </a:r>
            <a:r>
              <a:rPr lang="en-US" altLang="zh-TW" sz="2000" dirty="0"/>
              <a:t>M04</a:t>
            </a:r>
            <a:r>
              <a:rPr lang="zh-TW" altLang="zh-TW" sz="2000" dirty="0"/>
              <a:t>：主軸</a:t>
            </a:r>
            <a:r>
              <a:rPr lang="zh-TW" altLang="zh-TW" sz="2000" dirty="0" smtClean="0"/>
              <a:t>反轉</a:t>
            </a:r>
            <a:endParaRPr lang="en-US" altLang="zh-TW" sz="2000" dirty="0" smtClean="0"/>
          </a:p>
          <a:p>
            <a:pPr lvl="0"/>
            <a:r>
              <a:rPr lang="zh-TW" altLang="en-US" sz="2000" dirty="0" smtClean="0"/>
              <a:t>         </a:t>
            </a:r>
            <a:r>
              <a:rPr lang="zh-TW" altLang="zh-TW" sz="2000" dirty="0" smtClean="0"/>
              <a:t>程式</a:t>
            </a:r>
            <a:r>
              <a:rPr lang="zh-TW" altLang="zh-TW" sz="2000" dirty="0"/>
              <a:t>執行至</a:t>
            </a:r>
            <a:r>
              <a:rPr lang="en-US" altLang="zh-TW" sz="2000" dirty="0"/>
              <a:t>M04</a:t>
            </a:r>
            <a:r>
              <a:rPr lang="zh-TW" altLang="zh-TW" sz="2000" dirty="0"/>
              <a:t>，主軸即反方向旋轉（由主軸上方，向床台方向看</a:t>
            </a:r>
            <a:r>
              <a:rPr lang="zh-TW" altLang="zh-TW" sz="2000" dirty="0" smtClean="0"/>
              <a:t>，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逆</a:t>
            </a:r>
            <a:r>
              <a:rPr lang="zh-TW" altLang="zh-TW" sz="2000" dirty="0"/>
              <a:t>時針方向旋轉）</a:t>
            </a:r>
            <a:endParaRPr lang="en-US" altLang="zh-TW" sz="2000" dirty="0" smtClean="0"/>
          </a:p>
          <a:p>
            <a:pPr lvl="0"/>
            <a:endParaRPr lang="en-US" altLang="zh-TW" sz="20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altLang="zh-TW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7253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dirty="0" smtClean="0"/>
              <a:t>五、</a:t>
            </a:r>
            <a:r>
              <a:rPr lang="en-US" altLang="zh-TW" sz="2000" dirty="0"/>
              <a:t>M05</a:t>
            </a:r>
            <a:r>
              <a:rPr lang="zh-TW" altLang="zh-TW" sz="2000" dirty="0"/>
              <a:t>：主軸</a:t>
            </a:r>
            <a:r>
              <a:rPr lang="zh-TW" altLang="zh-TW" sz="2000" dirty="0" smtClean="0"/>
              <a:t>停止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程式</a:t>
            </a:r>
            <a:r>
              <a:rPr lang="zh-TW" altLang="zh-TW" sz="2000" dirty="0"/>
              <a:t>執行至</a:t>
            </a:r>
            <a:r>
              <a:rPr lang="en-US" altLang="zh-TW" sz="2000" dirty="0"/>
              <a:t>M05</a:t>
            </a:r>
            <a:r>
              <a:rPr lang="zh-TW" altLang="zh-TW" sz="2000" dirty="0"/>
              <a:t>，主軸即瞬間</a:t>
            </a:r>
            <a:r>
              <a:rPr lang="zh-TW" altLang="zh-TW" sz="2000" dirty="0" smtClean="0"/>
              <a:t>停止</a:t>
            </a:r>
            <a:r>
              <a:rPr lang="zh-TW" altLang="en-US" sz="2000" dirty="0" smtClean="0"/>
              <a:t>，</a:t>
            </a:r>
            <a:r>
              <a:rPr lang="zh-TW" altLang="zh-TW" sz="2000" dirty="0"/>
              <a:t>主軸正、反轉之間的轉換，</a:t>
            </a:r>
            <a:r>
              <a:rPr lang="zh-TW" altLang="zh-TW" sz="2000" dirty="0" smtClean="0"/>
              <a:t>也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須</a:t>
            </a:r>
            <a:r>
              <a:rPr lang="zh-TW" altLang="zh-TW" sz="2000" dirty="0"/>
              <a:t>加入此指令，使主軸停止後，再變換轉向指令，以免伺服馬達</a:t>
            </a:r>
            <a:r>
              <a:rPr lang="zh-TW" altLang="zh-TW" sz="2000" dirty="0" smtClean="0"/>
              <a:t>受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損</a:t>
            </a:r>
            <a:r>
              <a:rPr lang="zh-TW" altLang="zh-TW" sz="2000" dirty="0"/>
              <a:t>。</a:t>
            </a:r>
            <a:endParaRPr lang="en-US" altLang="zh-TW" sz="2000" dirty="0"/>
          </a:p>
          <a:p>
            <a:pPr lvl="0"/>
            <a:r>
              <a:rPr lang="zh-TW" altLang="en-US" sz="2000" dirty="0" smtClean="0"/>
              <a:t>六</a:t>
            </a:r>
            <a:r>
              <a:rPr lang="zh-TW" altLang="en-US" sz="2000" dirty="0" smtClean="0"/>
              <a:t>、</a:t>
            </a:r>
            <a:r>
              <a:rPr lang="en-US" altLang="zh-TW" sz="2000" dirty="0" smtClean="0"/>
              <a:t>M08</a:t>
            </a:r>
            <a:r>
              <a:rPr lang="zh-TW" altLang="zh-TW" sz="2000" dirty="0"/>
              <a:t>：切削劑</a:t>
            </a:r>
            <a:r>
              <a:rPr lang="zh-TW" altLang="zh-TW" sz="2000" dirty="0" smtClean="0"/>
              <a:t>噴出</a:t>
            </a:r>
            <a:endParaRPr lang="en-US" altLang="zh-TW" sz="2000" dirty="0" smtClean="0"/>
          </a:p>
          <a:p>
            <a:pPr lvl="0"/>
            <a:r>
              <a:rPr lang="zh-TW" altLang="en-US" sz="2000" dirty="0" smtClean="0"/>
              <a:t>         </a:t>
            </a:r>
            <a:r>
              <a:rPr lang="zh-TW" altLang="zh-TW" sz="2000" dirty="0" smtClean="0"/>
              <a:t>程式</a:t>
            </a:r>
            <a:r>
              <a:rPr lang="zh-TW" altLang="zh-TW" sz="2000" dirty="0"/>
              <a:t>執行至</a:t>
            </a:r>
            <a:r>
              <a:rPr lang="en-US" altLang="zh-TW" sz="2000" dirty="0"/>
              <a:t>M08</a:t>
            </a:r>
            <a:r>
              <a:rPr lang="zh-TW" altLang="zh-TW" sz="2000" dirty="0"/>
              <a:t>，即啟動切削劑泵浦，但必須配合執行操作面板</a:t>
            </a:r>
            <a:r>
              <a:rPr lang="zh-TW" altLang="zh-TW" sz="2000" dirty="0" smtClean="0"/>
              <a:t>上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的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CLNT AUTO</a:t>
            </a:r>
            <a:r>
              <a:rPr lang="zh-TW" altLang="zh-TW" sz="2000" dirty="0" smtClean="0"/>
              <a:t>鍵</a:t>
            </a:r>
            <a:endParaRPr lang="en-US" altLang="zh-TW" sz="2000" dirty="0" smtClean="0"/>
          </a:p>
          <a:p>
            <a:pPr lvl="0"/>
            <a:r>
              <a:rPr lang="zh-TW" altLang="en-US" sz="2000" dirty="0" smtClean="0"/>
              <a:t>七、</a:t>
            </a:r>
            <a:r>
              <a:rPr lang="en-US" altLang="zh-TW" sz="2000" dirty="0"/>
              <a:t>M09</a:t>
            </a:r>
            <a:r>
              <a:rPr lang="zh-TW" altLang="zh-TW" sz="2000" dirty="0"/>
              <a:t>：噴霧及切削劑</a:t>
            </a:r>
            <a:r>
              <a:rPr lang="zh-TW" altLang="zh-TW" sz="2000" dirty="0" smtClean="0"/>
              <a:t>關閉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噴霧</a:t>
            </a:r>
            <a:r>
              <a:rPr lang="zh-TW" altLang="zh-TW" sz="2000" dirty="0"/>
              <a:t>及冷卻劑泵浦關閉，停止切削劑噴出。常用於程式執行完畢</a:t>
            </a:r>
            <a:r>
              <a:rPr lang="zh-TW" altLang="zh-TW" sz="2000" dirty="0" smtClean="0"/>
              <a:t>之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前。</a:t>
            </a:r>
            <a:endParaRPr lang="en-US" altLang="zh-TW" sz="2000" dirty="0" smtClean="0"/>
          </a:p>
          <a:p>
            <a:r>
              <a:rPr lang="zh-TW" altLang="en-US" sz="2000" dirty="0" smtClean="0"/>
              <a:t>九、</a:t>
            </a:r>
            <a:r>
              <a:rPr lang="en-US" altLang="zh-TW" sz="2000" dirty="0"/>
              <a:t>M30</a:t>
            </a:r>
            <a:r>
              <a:rPr lang="zh-TW" altLang="zh-TW" sz="2000" dirty="0"/>
              <a:t>：程式結束</a:t>
            </a:r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此</a:t>
            </a:r>
            <a:r>
              <a:rPr lang="zh-TW" altLang="zh-TW" sz="2000" dirty="0"/>
              <a:t>指令會自動將主軸停止（</a:t>
            </a:r>
            <a:r>
              <a:rPr lang="en-US" altLang="zh-TW" sz="2000" dirty="0"/>
              <a:t>M05</a:t>
            </a:r>
            <a:r>
              <a:rPr lang="zh-TW" altLang="zh-TW" sz="2000" dirty="0"/>
              <a:t>）及關 閉切削劑（</a:t>
            </a:r>
            <a:r>
              <a:rPr lang="en-US" altLang="zh-TW" sz="2000" dirty="0"/>
              <a:t>M09</a:t>
            </a:r>
            <a:r>
              <a:rPr lang="zh-TW" altLang="zh-TW" sz="2000" dirty="0"/>
              <a:t>），且</a:t>
            </a:r>
            <a:r>
              <a:rPr lang="zh-TW" altLang="zh-TW" sz="2000" dirty="0" smtClean="0"/>
              <a:t>程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式</a:t>
            </a:r>
            <a:r>
              <a:rPr lang="zh-TW" altLang="zh-TW" sz="2000" dirty="0"/>
              <a:t>執行指標會自動回到程式的第一</a:t>
            </a:r>
            <a:r>
              <a:rPr lang="zh-TW" altLang="zh-TW" sz="2000" dirty="0" smtClean="0"/>
              <a:t>單</a:t>
            </a:r>
            <a:r>
              <a:rPr lang="zh-TW" altLang="en-US" sz="2000" dirty="0" smtClean="0"/>
              <a:t>節</a:t>
            </a:r>
            <a:r>
              <a:rPr lang="zh-TW" altLang="zh-TW" sz="2000" dirty="0" smtClean="0"/>
              <a:t>，</a:t>
            </a:r>
            <a:r>
              <a:rPr lang="zh-TW" altLang="zh-TW" sz="2000" dirty="0"/>
              <a:t>以方便此程式再次被執行。</a:t>
            </a:r>
            <a:endParaRPr lang="en-US" altLang="zh-TW" sz="2000" dirty="0" smtClean="0"/>
          </a:p>
          <a:p>
            <a:pPr marL="342900" lvl="0" indent="-342900">
              <a:buFont typeface="Arial" pitchFamily="34" charset="0"/>
              <a:buChar char="•"/>
            </a:pPr>
            <a:endParaRPr lang="en-US" altLang="zh-TW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963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/>
              <a:t>十</a:t>
            </a:r>
            <a:r>
              <a:rPr lang="zh-TW" altLang="en-US" sz="2000" dirty="0" smtClean="0"/>
              <a:t>、</a:t>
            </a:r>
            <a:r>
              <a:rPr lang="en-US" altLang="zh-TW" sz="2000" dirty="0"/>
              <a:t>M98</a:t>
            </a:r>
            <a:r>
              <a:rPr lang="zh-TW" altLang="zh-TW" sz="2000" dirty="0"/>
              <a:t>：主程式呼叫副程式</a:t>
            </a:r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此</a:t>
            </a:r>
            <a:r>
              <a:rPr lang="zh-TW" altLang="zh-TW" sz="2000" dirty="0"/>
              <a:t>指令置於主程式之某一單節，當執行至</a:t>
            </a:r>
            <a:r>
              <a:rPr lang="en-US" altLang="zh-TW" sz="2000" dirty="0"/>
              <a:t>M98</a:t>
            </a:r>
            <a:r>
              <a:rPr lang="zh-TW" altLang="zh-TW" sz="2000" dirty="0"/>
              <a:t>時，控制器，即從</a:t>
            </a:r>
            <a:r>
              <a:rPr lang="zh-TW" altLang="zh-TW" sz="2000" dirty="0" smtClean="0"/>
              <a:t>記</a:t>
            </a:r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憶</a:t>
            </a:r>
            <a:r>
              <a:rPr lang="zh-TW" altLang="zh-TW" sz="2000" dirty="0"/>
              <a:t>體內呼叫</a:t>
            </a:r>
            <a:r>
              <a:rPr lang="en-US" altLang="zh-TW" sz="2000" dirty="0"/>
              <a:t>M98</a:t>
            </a:r>
            <a:r>
              <a:rPr lang="zh-TW" altLang="zh-TW" sz="2000" dirty="0"/>
              <a:t>後面所指定之副程式出來執行。執行次數大多由</a:t>
            </a:r>
            <a:r>
              <a:rPr lang="en-US" altLang="zh-TW" sz="2000" dirty="0" smtClean="0"/>
              <a:t>1</a:t>
            </a:r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～</a:t>
            </a:r>
            <a:r>
              <a:rPr lang="en-US" altLang="zh-TW" sz="2000" dirty="0"/>
              <a:t>99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指令</a:t>
            </a:r>
            <a:r>
              <a:rPr lang="zh-TW" altLang="zh-TW" sz="2000" dirty="0"/>
              <a:t>格式</a:t>
            </a:r>
            <a:r>
              <a:rPr lang="zh-TW" altLang="zh-TW" sz="2000" dirty="0" smtClean="0"/>
              <a:t>：</a:t>
            </a:r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pPr lvl="0"/>
            <a:r>
              <a:rPr lang="zh-TW" altLang="en-US" sz="2000" dirty="0" smtClean="0"/>
              <a:t>十一、</a:t>
            </a:r>
            <a:r>
              <a:rPr lang="en-US" altLang="zh-TW" sz="2000" dirty="0"/>
              <a:t>M99</a:t>
            </a:r>
            <a:r>
              <a:rPr lang="zh-TW" altLang="zh-TW" sz="2000" dirty="0"/>
              <a:t>：副程式結束並跳回</a:t>
            </a:r>
            <a:r>
              <a:rPr lang="zh-TW" altLang="zh-TW" sz="2000" dirty="0" smtClean="0"/>
              <a:t>主程式</a:t>
            </a:r>
            <a:endParaRPr lang="en-US" altLang="zh-TW" sz="2000" dirty="0" smtClean="0"/>
          </a:p>
          <a:p>
            <a:pPr lvl="0"/>
            <a:r>
              <a:rPr lang="zh-TW" altLang="en-US" sz="2000" dirty="0" smtClean="0"/>
              <a:t>          </a:t>
            </a:r>
            <a:r>
              <a:rPr lang="zh-TW" altLang="zh-TW" sz="2000" dirty="0" smtClean="0"/>
              <a:t>此</a:t>
            </a:r>
            <a:r>
              <a:rPr lang="zh-TW" altLang="zh-TW" sz="2000" dirty="0"/>
              <a:t>指令用於副程式最後單節，表示副程式結束，且命令程式</a:t>
            </a:r>
            <a:r>
              <a:rPr lang="zh-TW" altLang="zh-TW" sz="2000" dirty="0" smtClean="0"/>
              <a:t>執行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 </a:t>
            </a:r>
            <a:r>
              <a:rPr lang="zh-TW" altLang="zh-TW" sz="2000" dirty="0" smtClean="0"/>
              <a:t>指標</a:t>
            </a:r>
            <a:r>
              <a:rPr lang="zh-TW" altLang="zh-TW" sz="2000" dirty="0"/>
              <a:t>跳回主程式中</a:t>
            </a:r>
            <a:r>
              <a:rPr lang="en-US" altLang="zh-TW" sz="2000" dirty="0"/>
              <a:t>M98</a:t>
            </a:r>
            <a:r>
              <a:rPr lang="zh-TW" altLang="zh-TW" sz="2000" dirty="0"/>
              <a:t>的下一單節繼續執行程式</a:t>
            </a:r>
            <a:r>
              <a:rPr lang="zh-TW" altLang="zh-TW" sz="2000" dirty="0" smtClean="0"/>
              <a:t>。</a:t>
            </a:r>
            <a:r>
              <a:rPr lang="zh-TW" altLang="zh-TW" sz="2000" dirty="0"/>
              <a:t> </a:t>
            </a:r>
            <a:r>
              <a:rPr lang="en-US" altLang="zh-TW" sz="2000" dirty="0"/>
              <a:t>M99</a:t>
            </a:r>
            <a:r>
              <a:rPr lang="zh-TW" altLang="zh-TW" sz="2000" dirty="0"/>
              <a:t>指令也</a:t>
            </a:r>
            <a:r>
              <a:rPr lang="zh-TW" altLang="zh-TW" sz="2000" dirty="0" smtClean="0"/>
              <a:t>可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 </a:t>
            </a:r>
            <a:r>
              <a:rPr lang="zh-TW" altLang="zh-TW" sz="2000" dirty="0" smtClean="0"/>
              <a:t>用於</a:t>
            </a:r>
            <a:r>
              <a:rPr lang="zh-TW" altLang="zh-TW" sz="2000" dirty="0"/>
              <a:t>主程式最後單節，此時程式執行指標會跳回主程式的第一</a:t>
            </a:r>
            <a:r>
              <a:rPr lang="zh-TW" altLang="zh-TW" sz="2000" dirty="0" smtClean="0"/>
              <a:t>單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 </a:t>
            </a:r>
            <a:r>
              <a:rPr lang="zh-TW" altLang="zh-TW" sz="2000" dirty="0" smtClean="0"/>
              <a:t>節</a:t>
            </a:r>
            <a:r>
              <a:rPr lang="zh-TW" altLang="zh-TW" sz="2000" dirty="0"/>
              <a:t>繼續執行此程式，所以此程式將一直重覆</a:t>
            </a:r>
            <a:r>
              <a:rPr lang="zh-TW" altLang="zh-TW" sz="2000" dirty="0" smtClean="0"/>
              <a:t>執行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lvl="0"/>
            <a:endParaRPr lang="en-US" altLang="zh-TW" sz="2000" dirty="0" smtClean="0"/>
          </a:p>
        </p:txBody>
      </p:sp>
      <p:pic>
        <p:nvPicPr>
          <p:cNvPr id="29698" name="Picture 2" descr="m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2880320" cy="74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134076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三、</a:t>
            </a:r>
            <a:r>
              <a:rPr lang="en-US" altLang="zh-TW" sz="2000" dirty="0"/>
              <a:t>F</a:t>
            </a:r>
            <a:r>
              <a:rPr lang="zh-TW" altLang="en-US" sz="2000" dirty="0" smtClean="0"/>
              <a:t>機能：</a:t>
            </a:r>
            <a:r>
              <a:rPr lang="zh-TW" altLang="en-US" sz="2000" dirty="0"/>
              <a:t>刀具進給速度機能 </a:t>
            </a:r>
          </a:p>
          <a:p>
            <a:r>
              <a:rPr lang="zh-TW" altLang="en-US" sz="2000" dirty="0" smtClean="0"/>
              <a:t>         </a:t>
            </a:r>
            <a:r>
              <a:rPr lang="en-US" altLang="zh-TW" sz="2000" u="sng" dirty="0" smtClean="0"/>
              <a:t>G98</a:t>
            </a:r>
            <a:r>
              <a:rPr lang="zh-TW" altLang="en-US" sz="2000" dirty="0"/>
              <a:t>→每分鐘進刀量</a:t>
            </a:r>
            <a:r>
              <a:rPr lang="en-US" altLang="zh-TW" sz="2000" dirty="0"/>
              <a:t>(MM/</a:t>
            </a:r>
            <a:r>
              <a:rPr lang="zh-TW" altLang="en-US" sz="2000" dirty="0"/>
              <a:t>分</a:t>
            </a:r>
            <a:r>
              <a:rPr lang="en-US" altLang="zh-TW" sz="2000" dirty="0"/>
              <a:t>) </a:t>
            </a:r>
          </a:p>
          <a:p>
            <a:r>
              <a:rPr lang="zh-TW" altLang="en-US" sz="2000" dirty="0" smtClean="0"/>
              <a:t>         </a:t>
            </a:r>
            <a:r>
              <a:rPr lang="zh-TW" altLang="pl-PL" sz="2000" dirty="0" smtClean="0"/>
              <a:t>例</a:t>
            </a:r>
            <a:r>
              <a:rPr lang="pl-PL" altLang="zh-TW" sz="2000" dirty="0"/>
              <a:t>: G98 G01 Z-10.0 </a:t>
            </a:r>
            <a:r>
              <a:rPr lang="pl-PL" altLang="zh-TW" sz="2000" u="sng" dirty="0"/>
              <a:t>F100 </a:t>
            </a:r>
            <a:r>
              <a:rPr lang="pl-PL" altLang="zh-TW" sz="2000" dirty="0"/>
              <a:t>;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車刀</a:t>
            </a:r>
            <a:r>
              <a:rPr lang="zh-TW" altLang="en-US" sz="2000" dirty="0"/>
              <a:t>每分鐘移動</a:t>
            </a:r>
            <a:r>
              <a:rPr lang="en-US" altLang="zh-TW" sz="2000" dirty="0" smtClean="0"/>
              <a:t>100MM)</a:t>
            </a:r>
          </a:p>
          <a:p>
            <a:r>
              <a:rPr lang="zh-TW" altLang="en-US" sz="2000" dirty="0" smtClean="0"/>
              <a:t>         </a:t>
            </a:r>
            <a:r>
              <a:rPr lang="en-US" altLang="zh-TW" sz="2000" u="sng" dirty="0"/>
              <a:t>G99</a:t>
            </a:r>
            <a:r>
              <a:rPr lang="zh-TW" altLang="en-US" sz="2000" dirty="0"/>
              <a:t>→每轉進刀量</a:t>
            </a:r>
            <a:r>
              <a:rPr lang="en-US" altLang="zh-TW" sz="2000" dirty="0"/>
              <a:t>(MM/</a:t>
            </a:r>
            <a:r>
              <a:rPr lang="zh-TW" altLang="en-US" sz="2000" dirty="0"/>
              <a:t>轉</a:t>
            </a:r>
            <a:r>
              <a:rPr lang="en-US" altLang="zh-TW" sz="2000" dirty="0"/>
              <a:t>) </a:t>
            </a:r>
          </a:p>
          <a:p>
            <a:r>
              <a:rPr lang="zh-TW" altLang="en-US" sz="2000" dirty="0" smtClean="0"/>
              <a:t>         </a:t>
            </a:r>
            <a:r>
              <a:rPr lang="zh-TW" altLang="pl-PL" sz="2000" dirty="0" smtClean="0"/>
              <a:t>例</a:t>
            </a:r>
            <a:r>
              <a:rPr lang="pl-PL" altLang="zh-TW" sz="2000" dirty="0"/>
              <a:t>: G99 G01 Z-10.0 </a:t>
            </a:r>
            <a:r>
              <a:rPr lang="pl-PL" altLang="zh-TW" sz="2000" u="sng" dirty="0"/>
              <a:t>F0.2 </a:t>
            </a:r>
            <a:r>
              <a:rPr lang="pl-PL" altLang="zh-TW" sz="2000" dirty="0"/>
              <a:t>; </a:t>
            </a:r>
            <a:r>
              <a:rPr lang="en-US" altLang="zh-TW" sz="2000" dirty="0" smtClean="0"/>
              <a:t>(</a:t>
            </a:r>
            <a:r>
              <a:rPr lang="zh-TW" altLang="en-US" sz="2000" dirty="0"/>
              <a:t>車刀每轉移動</a:t>
            </a:r>
            <a:r>
              <a:rPr lang="en-US" altLang="zh-TW" sz="2000" dirty="0"/>
              <a:t>0.2MM </a:t>
            </a:r>
            <a:r>
              <a:rPr lang="en-US" altLang="zh-TW" sz="2000" dirty="0" smtClean="0"/>
              <a:t>)</a:t>
            </a:r>
          </a:p>
          <a:p>
            <a:r>
              <a:rPr lang="zh-TW" altLang="en-US" sz="2000" dirty="0" smtClean="0"/>
              <a:t>四、</a:t>
            </a:r>
            <a:r>
              <a:rPr lang="en-US" altLang="zh-TW" sz="2000" dirty="0" smtClean="0"/>
              <a:t>T</a:t>
            </a:r>
            <a:r>
              <a:rPr lang="zh-TW" altLang="en-US" sz="2000" dirty="0"/>
              <a:t>機能</a:t>
            </a:r>
            <a:r>
              <a:rPr lang="en-US" altLang="zh-TW" sz="2000" dirty="0"/>
              <a:t>: </a:t>
            </a:r>
            <a:r>
              <a:rPr lang="zh-TW" altLang="en-US" sz="2000" dirty="0"/>
              <a:t>刀具機能 	</a:t>
            </a:r>
          </a:p>
          <a:p>
            <a:r>
              <a:rPr lang="zh-TW" altLang="en-US" sz="2000" dirty="0" smtClean="0"/>
              <a:t>         </a:t>
            </a:r>
            <a:r>
              <a:rPr lang="en-US" altLang="zh-TW" sz="2000" dirty="0" smtClean="0"/>
              <a:t>T </a:t>
            </a:r>
            <a:r>
              <a:rPr lang="zh-TW" altLang="en-US" sz="2000" dirty="0" smtClean="0"/>
              <a:t> </a:t>
            </a:r>
            <a:r>
              <a:rPr lang="en-US" altLang="zh-TW" sz="2000" u="sng" dirty="0" smtClean="0"/>
              <a:t>XX</a:t>
            </a:r>
            <a:r>
              <a:rPr lang="zh-TW" altLang="en-US" sz="2000" u="sng" dirty="0" smtClean="0"/>
              <a:t> </a:t>
            </a:r>
            <a:r>
              <a:rPr lang="en-US" altLang="zh-TW" sz="2000" u="sng" dirty="0" smtClean="0"/>
              <a:t> </a:t>
            </a:r>
            <a:r>
              <a:rPr lang="zh-TW" altLang="en-US" sz="2000" u="sng" dirty="0" smtClean="0"/>
              <a:t>     </a:t>
            </a:r>
            <a:r>
              <a:rPr lang="en-US" altLang="zh-TW" sz="2000" u="sng" dirty="0" smtClean="0"/>
              <a:t>XX </a:t>
            </a:r>
            <a:r>
              <a:rPr lang="en-US" altLang="zh-TW" sz="2000" dirty="0"/>
              <a:t>	</a:t>
            </a:r>
          </a:p>
          <a:p>
            <a:r>
              <a:rPr lang="zh-TW" altLang="en-US" sz="2000" dirty="0" smtClean="0"/>
              <a:t>              ↓            ↓ </a:t>
            </a:r>
            <a:r>
              <a:rPr lang="zh-TW" altLang="en-US" sz="2000" dirty="0"/>
              <a:t>	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刀具</a:t>
            </a:r>
            <a:r>
              <a:rPr lang="zh-TW" altLang="en-US" sz="2000" dirty="0" smtClean="0"/>
              <a:t>號碼；磨耗</a:t>
            </a:r>
            <a:r>
              <a:rPr lang="zh-TW" altLang="en-US" sz="2000" dirty="0"/>
              <a:t>補正位置 </a:t>
            </a:r>
            <a:endParaRPr lang="zh-TW" altLang="en-US" sz="2000" dirty="0"/>
          </a:p>
          <a:p>
            <a:r>
              <a:rPr lang="en-US" altLang="zh-TW" sz="2000" dirty="0"/>
              <a:t>2.</a:t>
            </a:r>
            <a:r>
              <a:rPr lang="zh-TW" altLang="en-US" sz="2000" dirty="0"/>
              <a:t>形狀補正位置 		</a:t>
            </a:r>
          </a:p>
          <a:p>
            <a:r>
              <a:rPr lang="zh-TW" altLang="en-US" sz="2000" dirty="0"/>
              <a:t>例</a:t>
            </a:r>
            <a:r>
              <a:rPr lang="en-US" altLang="zh-TW" sz="2000" dirty="0"/>
              <a:t>: T0101 </a:t>
            </a:r>
            <a:r>
              <a:rPr lang="zh-TW" altLang="en-US" sz="2000" dirty="0"/>
              <a:t>→ 選擇</a:t>
            </a:r>
            <a:r>
              <a:rPr lang="en-US" altLang="zh-TW" sz="2000" dirty="0"/>
              <a:t>1</a:t>
            </a:r>
            <a:r>
              <a:rPr lang="zh-TW" altLang="en-US" sz="2000" dirty="0"/>
              <a:t>號刀具，</a:t>
            </a:r>
            <a:r>
              <a:rPr lang="en-US" altLang="zh-TW" sz="2000" dirty="0"/>
              <a:t>1</a:t>
            </a:r>
            <a:r>
              <a:rPr lang="zh-TW" altLang="en-US" sz="2000" dirty="0"/>
              <a:t>號形狀補正位置，</a:t>
            </a:r>
            <a:r>
              <a:rPr lang="en-US" altLang="zh-TW" sz="2000" dirty="0"/>
              <a:t>1</a:t>
            </a:r>
            <a:r>
              <a:rPr lang="zh-TW" altLang="en-US" sz="2000" dirty="0"/>
              <a:t>號磨耗補正位置 </a:t>
            </a:r>
          </a:p>
          <a:p>
            <a:r>
              <a:rPr lang="zh-TW" altLang="en-US" sz="2000" dirty="0" smtClean="0"/>
              <a:t>       </a:t>
            </a:r>
            <a:r>
              <a:rPr lang="en-US" altLang="zh-TW" sz="2000" dirty="0" smtClean="0"/>
              <a:t>T0112 </a:t>
            </a:r>
            <a:r>
              <a:rPr lang="zh-TW" altLang="en-US" sz="2000" dirty="0"/>
              <a:t>→ 選擇</a:t>
            </a:r>
            <a:r>
              <a:rPr lang="en-US" altLang="zh-TW" sz="2000" dirty="0"/>
              <a:t>1</a:t>
            </a:r>
            <a:r>
              <a:rPr lang="zh-TW" altLang="en-US" sz="2000" dirty="0"/>
              <a:t>號刀具，</a:t>
            </a:r>
            <a:r>
              <a:rPr lang="en-US" altLang="zh-TW" sz="2000" dirty="0"/>
              <a:t>1</a:t>
            </a:r>
            <a:r>
              <a:rPr lang="zh-TW" altLang="en-US" sz="2000" dirty="0"/>
              <a:t>號形狀補正位置，</a:t>
            </a:r>
            <a:r>
              <a:rPr lang="en-US" altLang="zh-TW" sz="2000" dirty="0" smtClean="0"/>
              <a:t>12</a:t>
            </a:r>
            <a:r>
              <a:rPr lang="zh-TW" altLang="en-US" sz="2000" dirty="0" smtClean="0"/>
              <a:t>號</a:t>
            </a:r>
            <a:r>
              <a:rPr lang="zh-TW" altLang="en-US" sz="2000" dirty="0"/>
              <a:t>磨耗補正位置。 </a:t>
            </a:r>
          </a:p>
          <a:p>
            <a:r>
              <a:rPr lang="zh-TW" altLang="en-US" sz="2000" dirty="0" smtClean="0"/>
              <a:t>五、</a:t>
            </a:r>
            <a:r>
              <a:rPr lang="en-US" altLang="zh-TW" sz="2000" dirty="0"/>
              <a:t>S</a:t>
            </a:r>
            <a:r>
              <a:rPr lang="zh-TW" altLang="en-US" sz="2000" dirty="0" smtClean="0"/>
              <a:t>機能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主軸機能</a:t>
            </a:r>
            <a:endParaRPr lang="zh-TW" altLang="en-US" sz="2000" dirty="0"/>
          </a:p>
          <a:p>
            <a:r>
              <a:rPr lang="en-US" altLang="zh-TW" sz="2000" dirty="0" smtClean="0"/>
              <a:t>1.</a:t>
            </a:r>
            <a:r>
              <a:rPr lang="zh-TW" altLang="en-US" sz="2000" dirty="0" smtClean="0"/>
              <a:t>最高轉速設定：</a:t>
            </a:r>
            <a:r>
              <a:rPr lang="en-US" altLang="zh-TW" sz="2000" dirty="0" smtClean="0"/>
              <a:t>G50 </a:t>
            </a:r>
            <a:r>
              <a:rPr lang="en-US" altLang="zh-TW" sz="2000" dirty="0" err="1" smtClean="0"/>
              <a:t>S</a:t>
            </a:r>
            <a:r>
              <a:rPr lang="en-US" altLang="zh-TW" sz="2000" u="sng" dirty="0" err="1" smtClean="0"/>
              <a:t>xxxx</a:t>
            </a:r>
            <a:r>
              <a:rPr lang="en-US" altLang="zh-TW" sz="2000" dirty="0" smtClean="0"/>
              <a:t>    </a:t>
            </a:r>
          </a:p>
          <a:p>
            <a:r>
              <a:rPr lang="en-US" altLang="zh-TW" sz="2000" dirty="0" smtClean="0"/>
              <a:t>2.</a:t>
            </a:r>
            <a:r>
              <a:rPr lang="zh-TW" altLang="en-US" sz="2000" dirty="0" smtClean="0"/>
              <a:t>周轉速一定：</a:t>
            </a:r>
            <a:r>
              <a:rPr lang="en-US" altLang="zh-TW" sz="2000" dirty="0" smtClean="0"/>
              <a:t>G96 </a:t>
            </a:r>
            <a:r>
              <a:rPr lang="en-US" altLang="zh-TW" sz="2000" dirty="0" err="1" smtClean="0"/>
              <a:t>S</a:t>
            </a:r>
            <a:r>
              <a:rPr lang="en-US" altLang="zh-TW" sz="2000" u="sng" dirty="0" err="1" smtClean="0"/>
              <a:t>xxx</a:t>
            </a:r>
            <a:r>
              <a:rPr lang="en-US" altLang="zh-TW" sz="2000" dirty="0" smtClean="0"/>
              <a:t> (</a:t>
            </a:r>
            <a:r>
              <a:rPr lang="zh-TW" altLang="en-US" sz="2000" dirty="0" smtClean="0"/>
              <a:t>轉速</a:t>
            </a:r>
            <a:r>
              <a:rPr lang="zh-TW" altLang="en-US" sz="2000" dirty="0"/>
              <a:t>隨直徑大小</a:t>
            </a:r>
            <a:r>
              <a:rPr lang="zh-TW" altLang="en-US" sz="2000" dirty="0" smtClean="0"/>
              <a:t>改變</a:t>
            </a:r>
            <a:r>
              <a:rPr lang="en-US" altLang="zh-TW" sz="2000" dirty="0" smtClean="0"/>
              <a:t>)   </a:t>
            </a:r>
          </a:p>
          <a:p>
            <a:r>
              <a:rPr lang="en-US" altLang="zh-TW" sz="2000" dirty="0" smtClean="0"/>
              <a:t>3.</a:t>
            </a:r>
            <a:r>
              <a:rPr lang="zh-TW" altLang="en-US" sz="2000" dirty="0" smtClean="0"/>
              <a:t>轉速</a:t>
            </a:r>
            <a:r>
              <a:rPr lang="zh-TW" altLang="en-US" sz="2000" dirty="0"/>
              <a:t>一定 </a:t>
            </a:r>
            <a:r>
              <a:rPr lang="zh-TW" altLang="en-US" sz="2000" dirty="0"/>
              <a:t>：</a:t>
            </a:r>
            <a:r>
              <a:rPr lang="en-US" altLang="zh-TW" sz="2000" dirty="0" smtClean="0"/>
              <a:t>G97 </a:t>
            </a:r>
            <a:r>
              <a:rPr lang="en-US" altLang="zh-TW" sz="2000" dirty="0" err="1" smtClean="0"/>
              <a:t>S</a:t>
            </a:r>
            <a:r>
              <a:rPr lang="en-US" altLang="zh-TW" sz="2000" u="sng" dirty="0" err="1" smtClean="0"/>
              <a:t>xxxx</a:t>
            </a:r>
            <a:r>
              <a:rPr lang="en-US" altLang="zh-TW" sz="2000" dirty="0" smtClean="0"/>
              <a:t> </a:t>
            </a:r>
            <a:r>
              <a:rPr lang="zh-TW" altLang="en-US" sz="2000" dirty="0"/>
              <a:t>	</a:t>
            </a:r>
            <a:endParaRPr lang="en-US" altLang="zh-TW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99599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貳、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座標計算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1368"/>
            <a:ext cx="2407938" cy="234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71368"/>
            <a:ext cx="5301678" cy="234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49989"/>
            <a:ext cx="2407938" cy="260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370411" y="4077072"/>
            <a:ext cx="4968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絕對座標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增量座標</a:t>
            </a:r>
          </a:p>
          <a:p>
            <a:r>
              <a:rPr lang="en-US" altLang="zh-TW" sz="2400" dirty="0" smtClean="0"/>
              <a:t>   A(0,0</a:t>
            </a:r>
            <a:r>
              <a:rPr lang="en-US" altLang="zh-TW" sz="2400" dirty="0"/>
              <a:t>)   </a:t>
            </a:r>
            <a:r>
              <a:rPr lang="en-US" altLang="zh-TW" sz="2400" dirty="0" smtClean="0"/>
              <a:t>                              A(0,0</a:t>
            </a:r>
            <a:r>
              <a:rPr lang="en-US" altLang="zh-TW" sz="2400" dirty="0"/>
              <a:t>)</a:t>
            </a:r>
            <a:endParaRPr lang="zh-TW" altLang="zh-TW" sz="2400" dirty="0"/>
          </a:p>
          <a:p>
            <a:r>
              <a:rPr lang="en-US" altLang="zh-TW" sz="2400" dirty="0" smtClean="0"/>
              <a:t>   B(42</a:t>
            </a:r>
            <a:r>
              <a:rPr lang="en-US" altLang="zh-TW" sz="2400" dirty="0"/>
              <a:t>,-15)          </a:t>
            </a:r>
            <a:r>
              <a:rPr lang="en-US" altLang="zh-TW" sz="2400" dirty="0" smtClean="0"/>
              <a:t>                B(42</a:t>
            </a:r>
            <a:r>
              <a:rPr lang="en-US" altLang="zh-TW" sz="2400" dirty="0"/>
              <a:t>,-15)</a:t>
            </a:r>
            <a:endParaRPr lang="zh-TW" altLang="zh-TW" sz="2400" dirty="0"/>
          </a:p>
          <a:p>
            <a:r>
              <a:rPr lang="en-US" altLang="zh-TW" sz="2400" dirty="0" smtClean="0"/>
              <a:t>   C(42</a:t>
            </a:r>
            <a:r>
              <a:rPr lang="en-US" altLang="zh-TW" sz="2400" dirty="0"/>
              <a:t>,-27)         </a:t>
            </a:r>
            <a:r>
              <a:rPr lang="en-US" altLang="zh-TW" sz="2400" dirty="0" smtClean="0"/>
              <a:t>                 </a:t>
            </a:r>
            <a:r>
              <a:rPr lang="en-US" altLang="zh-TW" sz="2400" dirty="0"/>
              <a:t>C(0,-12)</a:t>
            </a:r>
            <a:endParaRPr lang="zh-TW" altLang="zh-TW" sz="2400" dirty="0"/>
          </a:p>
          <a:p>
            <a:r>
              <a:rPr lang="en-US" altLang="zh-TW" sz="2400" dirty="0" smtClean="0"/>
              <a:t>   D(84</a:t>
            </a:r>
            <a:r>
              <a:rPr lang="en-US" altLang="zh-TW" sz="2400" dirty="0"/>
              <a:t>,-32</a:t>
            </a:r>
            <a:r>
              <a:rPr lang="en-US" altLang="zh-TW" sz="2400" dirty="0" smtClean="0"/>
              <a:t>)                          </a:t>
            </a:r>
            <a:r>
              <a:rPr lang="en-US" altLang="zh-TW" sz="2400" dirty="0"/>
              <a:t>D(22,-5)</a:t>
            </a:r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8822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參、常用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2000" dirty="0" smtClean="0"/>
              <a:t>一、</a:t>
            </a:r>
            <a:r>
              <a:rPr lang="en-US" altLang="zh-TW" sz="2000" dirty="0" smtClean="0"/>
              <a:t>G</a:t>
            </a:r>
            <a:r>
              <a:rPr lang="zh-TW" altLang="en-US" sz="2000" dirty="0" smtClean="0"/>
              <a:t>機能：</a:t>
            </a:r>
            <a:endParaRPr lang="en-US" altLang="zh-TW" sz="2000" dirty="0" smtClean="0"/>
          </a:p>
          <a:p>
            <a:pPr lvl="0"/>
            <a:r>
              <a:rPr lang="zh-TW" altLang="en-US" sz="2000" dirty="0" smtClean="0"/>
              <a:t>         </a:t>
            </a:r>
            <a:r>
              <a:rPr lang="en-US" altLang="zh-TW" sz="2000" dirty="0" smtClean="0"/>
              <a:t>G</a:t>
            </a:r>
            <a:r>
              <a:rPr lang="zh-TW" altLang="zh-TW" sz="2000" dirty="0"/>
              <a:t>機能是命令機械準備以何種方式切削加工或移動。以位址</a:t>
            </a:r>
            <a:r>
              <a:rPr lang="en-US" altLang="zh-TW" sz="2000" dirty="0"/>
              <a:t>G</a:t>
            </a:r>
            <a:r>
              <a:rPr lang="zh-TW" altLang="zh-TW" sz="2000" dirty="0" smtClean="0"/>
              <a:t>後面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接</a:t>
            </a:r>
            <a:r>
              <a:rPr lang="en-US" altLang="zh-TW" sz="2000" dirty="0"/>
              <a:t>2</a:t>
            </a:r>
            <a:r>
              <a:rPr lang="zh-TW" altLang="zh-TW" sz="2000" dirty="0"/>
              <a:t>位數字組成，其範圍由</a:t>
            </a:r>
            <a:r>
              <a:rPr lang="en-US" altLang="zh-TW" sz="2000" dirty="0"/>
              <a:t>G00</a:t>
            </a:r>
            <a:r>
              <a:rPr lang="zh-TW" altLang="zh-TW" sz="2000" dirty="0"/>
              <a:t>～</a:t>
            </a:r>
            <a:r>
              <a:rPr lang="en-US" altLang="zh-TW" sz="2000" dirty="0"/>
              <a:t>G99</a:t>
            </a:r>
            <a:r>
              <a:rPr lang="zh-TW" altLang="zh-TW" sz="2000" dirty="0"/>
              <a:t>，不同的</a:t>
            </a:r>
            <a:r>
              <a:rPr lang="en-US" altLang="zh-TW" sz="2000" dirty="0"/>
              <a:t>G</a:t>
            </a:r>
            <a:r>
              <a:rPr lang="zh-TW" altLang="zh-TW" sz="2000" dirty="0"/>
              <a:t>機能代表不同的</a:t>
            </a:r>
            <a:r>
              <a:rPr lang="zh-TW" altLang="zh-TW" sz="2000" dirty="0" smtClean="0"/>
              <a:t>意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義</a:t>
            </a:r>
            <a:r>
              <a:rPr lang="zh-TW" altLang="zh-TW" sz="2000" dirty="0"/>
              <a:t>與不同的動作</a:t>
            </a:r>
            <a:r>
              <a:rPr lang="zh-TW" altLang="zh-TW" sz="2000" dirty="0" smtClean="0"/>
              <a:t>方式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lvl="0"/>
            <a:endParaRPr lang="en-US" altLang="zh-TW" sz="2000" dirty="0" smtClean="0"/>
          </a:p>
          <a:p>
            <a:pPr lvl="0"/>
            <a:r>
              <a:rPr lang="en-US" altLang="zh-TW" sz="2000" dirty="0" smtClean="0"/>
              <a:t>(</a:t>
            </a:r>
            <a:r>
              <a:rPr lang="zh-TW" altLang="en-US" sz="2000" dirty="0" smtClean="0"/>
              <a:t>一</a:t>
            </a:r>
            <a:r>
              <a:rPr lang="en-US" altLang="zh-TW" sz="2000" dirty="0" smtClean="0"/>
              <a:t>)G00</a:t>
            </a:r>
            <a:r>
              <a:rPr lang="zh-TW" altLang="zh-TW" sz="2000" dirty="0"/>
              <a:t>：快速定位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此</a:t>
            </a:r>
            <a:r>
              <a:rPr lang="zh-TW" altLang="zh-TW" sz="2000" dirty="0"/>
              <a:t>功能代表命令</a:t>
            </a:r>
            <a:r>
              <a:rPr lang="zh-TW" altLang="zh-TW" sz="2000" dirty="0" smtClean="0"/>
              <a:t>刀具，</a:t>
            </a:r>
            <a:r>
              <a:rPr lang="zh-TW" altLang="zh-TW" sz="2000" dirty="0"/>
              <a:t>快速移動到</a:t>
            </a:r>
            <a:r>
              <a:rPr lang="en-US" altLang="zh-TW" sz="2000" dirty="0"/>
              <a:t>X</a:t>
            </a:r>
            <a:r>
              <a:rPr lang="zh-TW" altLang="zh-TW" sz="2000" dirty="0" smtClean="0"/>
              <a:t>、</a:t>
            </a:r>
            <a:r>
              <a:rPr lang="en-US" altLang="zh-TW" sz="2000" dirty="0" smtClean="0"/>
              <a:t>Z</a:t>
            </a:r>
            <a:r>
              <a:rPr lang="zh-TW" altLang="zh-TW" sz="2000" dirty="0"/>
              <a:t>知指定的座標位置</a:t>
            </a:r>
            <a:r>
              <a:rPr lang="zh-TW" altLang="zh-TW" sz="2000" dirty="0" smtClean="0"/>
              <a:t>。移</a:t>
            </a:r>
            <a:endParaRPr lang="en-US" altLang="zh-TW" sz="2000" dirty="0" smtClean="0"/>
          </a:p>
          <a:p>
            <a:pPr lvl="0"/>
            <a:r>
              <a:rPr lang="en-US" altLang="zh-TW" sz="2000" dirty="0"/>
              <a:t> </a:t>
            </a:r>
            <a:r>
              <a:rPr lang="en-US" altLang="zh-TW" sz="2000" dirty="0" smtClean="0"/>
              <a:t>       </a:t>
            </a:r>
            <a:r>
              <a:rPr lang="zh-TW" altLang="zh-TW" sz="2000" dirty="0" smtClean="0"/>
              <a:t>動速率</a:t>
            </a:r>
            <a:r>
              <a:rPr lang="zh-TW" altLang="zh-TW" sz="2000" dirty="0"/>
              <a:t>可由執行操作面板上的</a:t>
            </a:r>
            <a:r>
              <a:rPr lang="en-US" altLang="zh-TW" sz="2000" dirty="0"/>
              <a:t>"</a:t>
            </a:r>
            <a:r>
              <a:rPr lang="zh-TW" altLang="zh-TW" sz="2000" dirty="0"/>
              <a:t>快速進給率</a:t>
            </a:r>
            <a:r>
              <a:rPr lang="en-US" altLang="zh-TW" sz="2000" dirty="0"/>
              <a:t>"</a:t>
            </a:r>
            <a:r>
              <a:rPr lang="zh-TW" altLang="zh-TW" sz="2000" dirty="0"/>
              <a:t>旋鈕調整。並非由</a:t>
            </a:r>
            <a:r>
              <a:rPr lang="en-US" altLang="zh-TW" sz="2000" dirty="0" smtClean="0"/>
              <a:t>F</a:t>
            </a:r>
            <a:r>
              <a:rPr lang="zh-TW" altLang="zh-TW" sz="2000" dirty="0" smtClean="0"/>
              <a:t>機</a:t>
            </a:r>
            <a:endParaRPr lang="en-US" altLang="zh-TW" sz="2000" dirty="0" smtClean="0"/>
          </a:p>
          <a:p>
            <a:pPr lvl="0"/>
            <a:r>
              <a:rPr lang="en-US" altLang="zh-TW" sz="2000" dirty="0"/>
              <a:t> </a:t>
            </a:r>
            <a:r>
              <a:rPr lang="en-US" altLang="zh-TW" sz="2000" dirty="0" smtClean="0"/>
              <a:t>       </a:t>
            </a:r>
            <a:r>
              <a:rPr lang="zh-TW" altLang="zh-TW" sz="2000" dirty="0" smtClean="0"/>
              <a:t>能</a:t>
            </a:r>
            <a:r>
              <a:rPr lang="zh-TW" altLang="zh-TW" sz="2000" dirty="0"/>
              <a:t>指定。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指令</a:t>
            </a:r>
            <a:r>
              <a:rPr lang="zh-TW" altLang="zh-TW" sz="2000" dirty="0"/>
              <a:t>格式：</a:t>
            </a:r>
            <a:r>
              <a:rPr lang="en-US" altLang="zh-TW" sz="2000" dirty="0"/>
              <a:t>G00 X___ </a:t>
            </a:r>
            <a:r>
              <a:rPr lang="en-US" altLang="zh-TW" sz="2000" dirty="0" smtClean="0"/>
              <a:t>Z</a:t>
            </a:r>
            <a:r>
              <a:rPr lang="en-US" altLang="zh-TW" sz="2000" dirty="0"/>
              <a:t>___</a:t>
            </a:r>
            <a:r>
              <a:rPr lang="zh-TW" altLang="zh-TW" sz="2000" dirty="0"/>
              <a:t>；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 smtClean="0"/>
              <a:t>                                        </a:t>
            </a:r>
            <a:r>
              <a:rPr lang="en-US" altLang="zh-TW" sz="2000" dirty="0" smtClean="0"/>
              <a:t>X</a:t>
            </a:r>
            <a:r>
              <a:rPr lang="en-US" altLang="zh-TW" sz="2000" dirty="0"/>
              <a:t>___ (X</a:t>
            </a:r>
            <a:r>
              <a:rPr lang="zh-TW" altLang="zh-TW" sz="2000" dirty="0"/>
              <a:t>座標</a:t>
            </a:r>
            <a:r>
              <a:rPr lang="en-US" altLang="zh-TW" sz="2000" dirty="0" smtClean="0"/>
              <a:t>)</a:t>
            </a:r>
            <a:r>
              <a:rPr lang="zh-TW" altLang="zh-TW" sz="2000" dirty="0"/>
              <a:t> ；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 smtClean="0"/>
              <a:t>                                        Z___ </a:t>
            </a:r>
            <a:r>
              <a:rPr lang="en-US" altLang="zh-TW" sz="2000" dirty="0"/>
              <a:t>(Z</a:t>
            </a:r>
            <a:r>
              <a:rPr lang="zh-TW" altLang="zh-TW" sz="2000" dirty="0"/>
              <a:t>座標</a:t>
            </a:r>
            <a:r>
              <a:rPr lang="en-US" altLang="zh-TW" sz="2000" dirty="0" smtClean="0"/>
              <a:t>)</a:t>
            </a:r>
            <a:r>
              <a:rPr lang="zh-TW" altLang="zh-TW" sz="2000" dirty="0" smtClean="0"/>
              <a:t> ；</a:t>
            </a:r>
            <a:endParaRPr lang="en-US" altLang="zh-TW" sz="2000" dirty="0"/>
          </a:p>
          <a:p>
            <a:pPr lvl="0"/>
            <a:r>
              <a:rPr lang="zh-TW" altLang="en-US" sz="2000" dirty="0" smtClean="0"/>
              <a:t>注意：</a:t>
            </a:r>
            <a:endParaRPr lang="en-US" altLang="zh-TW" sz="2000" dirty="0" smtClean="0"/>
          </a:p>
          <a:p>
            <a:pPr lvl="0"/>
            <a:r>
              <a:rPr lang="en-US" altLang="zh-TW" sz="2000" dirty="0"/>
              <a:t>G00</a:t>
            </a:r>
            <a:r>
              <a:rPr lang="zh-TW" altLang="zh-TW" sz="2000" dirty="0"/>
              <a:t>快速定位的路徑一般皆設定成斜進</a:t>
            </a:r>
            <a:r>
              <a:rPr lang="en-US" altLang="zh-TW" sz="2000" dirty="0"/>
              <a:t>45°</a:t>
            </a:r>
            <a:r>
              <a:rPr lang="zh-TW" altLang="zh-TW" sz="2000" dirty="0" smtClean="0"/>
              <a:t>（方式定位</a:t>
            </a:r>
            <a:r>
              <a:rPr lang="zh-TW" altLang="zh-TW" sz="2000" dirty="0"/>
              <a:t>方式移動。斜進</a:t>
            </a:r>
            <a:r>
              <a:rPr lang="en-US" altLang="zh-TW" sz="2000" dirty="0"/>
              <a:t>45°</a:t>
            </a:r>
            <a:r>
              <a:rPr lang="zh-TW" altLang="zh-TW" sz="2000" dirty="0"/>
              <a:t>方式移動時，</a:t>
            </a:r>
            <a:r>
              <a:rPr lang="en-US" altLang="zh-TW" sz="2000" dirty="0"/>
              <a:t>X</a:t>
            </a:r>
            <a:r>
              <a:rPr lang="zh-TW" altLang="zh-TW" sz="2000" dirty="0" smtClean="0"/>
              <a:t>、</a:t>
            </a:r>
            <a:r>
              <a:rPr lang="en-US" altLang="zh-TW" sz="2000" dirty="0" smtClean="0"/>
              <a:t>Z</a:t>
            </a:r>
            <a:r>
              <a:rPr lang="zh-TW" altLang="zh-TW" sz="2000" dirty="0" smtClean="0"/>
              <a:t>軸</a:t>
            </a:r>
            <a:r>
              <a:rPr lang="zh-TW" altLang="zh-TW" sz="2000" dirty="0"/>
              <a:t>皆以相同的速率同時移動，再檢測已定位至那 一軸座標位置後，只移動另一軸至座標點為止。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32247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000" dirty="0" smtClean="0"/>
              <a:t>(</a:t>
            </a:r>
            <a:r>
              <a:rPr lang="zh-TW" altLang="en-US" sz="2000" dirty="0" smtClean="0"/>
              <a:t>二</a:t>
            </a:r>
            <a:r>
              <a:rPr lang="en-US" altLang="zh-TW" sz="2000" dirty="0" smtClean="0"/>
              <a:t>)G01</a:t>
            </a:r>
            <a:r>
              <a:rPr lang="zh-TW" altLang="zh-TW" sz="2000" dirty="0" smtClean="0"/>
              <a:t>：</a:t>
            </a:r>
            <a:r>
              <a:rPr lang="zh-TW" altLang="en-US" sz="2000" dirty="0" smtClean="0"/>
              <a:t>直線切削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 smtClean="0"/>
              <a:t>        </a:t>
            </a:r>
            <a:r>
              <a:rPr lang="zh-TW" altLang="zh-TW" sz="2000" dirty="0" smtClean="0"/>
              <a:t>工件</a:t>
            </a:r>
            <a:r>
              <a:rPr lang="zh-TW" altLang="zh-TW" sz="2000" dirty="0"/>
              <a:t>的輪廓為直線時，皆以</a:t>
            </a:r>
            <a:r>
              <a:rPr lang="en-US" altLang="zh-TW" sz="2000" dirty="0"/>
              <a:t>G01</a:t>
            </a:r>
            <a:r>
              <a:rPr lang="zh-TW" altLang="zh-TW" sz="2000" dirty="0"/>
              <a:t>指令切削之。</a:t>
            </a:r>
            <a:r>
              <a:rPr lang="en-US" altLang="zh-TW" sz="2000" dirty="0"/>
              <a:t>X</a:t>
            </a:r>
            <a:r>
              <a:rPr lang="zh-TW" altLang="zh-TW" sz="2000" dirty="0" smtClean="0"/>
              <a:t>、</a:t>
            </a:r>
            <a:r>
              <a:rPr lang="en-US" altLang="zh-TW" sz="2000" dirty="0" smtClean="0"/>
              <a:t>Z</a:t>
            </a:r>
            <a:r>
              <a:rPr lang="zh-TW" altLang="zh-TW" sz="2000" dirty="0"/>
              <a:t>座標位置</a:t>
            </a:r>
            <a:r>
              <a:rPr lang="zh-TW" altLang="zh-TW" sz="2000" dirty="0" smtClean="0"/>
              <a:t>為</a:t>
            </a:r>
            <a:r>
              <a:rPr lang="zh-TW" altLang="en-US" sz="2000" dirty="0" smtClean="0"/>
              <a:t>          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</a:t>
            </a:r>
            <a:r>
              <a:rPr lang="zh-TW" altLang="zh-TW" sz="2000" dirty="0" smtClean="0"/>
              <a:t>切削</a:t>
            </a:r>
            <a:r>
              <a:rPr lang="zh-TW" altLang="zh-TW" sz="2000" dirty="0"/>
              <a:t>之終點，</a:t>
            </a:r>
            <a:r>
              <a:rPr lang="zh-TW" altLang="zh-TW" sz="2000" dirty="0" smtClean="0"/>
              <a:t>可同</a:t>
            </a:r>
            <a:r>
              <a:rPr lang="zh-TW" altLang="zh-TW" sz="2000" dirty="0"/>
              <a:t>動或單軸移動，而由</a:t>
            </a:r>
            <a:r>
              <a:rPr lang="en-US" altLang="zh-TW" sz="2000" dirty="0"/>
              <a:t>F</a:t>
            </a:r>
            <a:r>
              <a:rPr lang="zh-TW" altLang="zh-TW" sz="2000" dirty="0"/>
              <a:t>值指定</a:t>
            </a:r>
            <a:r>
              <a:rPr lang="zh-TW" altLang="zh-TW" sz="2000" dirty="0" smtClean="0"/>
              <a:t>切削</a:t>
            </a:r>
            <a:r>
              <a:rPr lang="zh-TW" altLang="zh-TW" sz="2000" dirty="0"/>
              <a:t>時的進給</a:t>
            </a:r>
            <a:r>
              <a:rPr lang="zh-TW" altLang="zh-TW" sz="2000" dirty="0" smtClean="0"/>
              <a:t>速率</a:t>
            </a:r>
            <a:endParaRPr lang="en-US" altLang="zh-TW" sz="2000" dirty="0" smtClean="0"/>
          </a:p>
          <a:p>
            <a:pPr lvl="0"/>
            <a:r>
              <a:rPr lang="zh-TW" altLang="en-US" sz="2000" dirty="0"/>
              <a:t> </a:t>
            </a:r>
            <a:r>
              <a:rPr lang="zh-TW" altLang="en-US" sz="2000" dirty="0" smtClean="0"/>
              <a:t>       </a:t>
            </a:r>
            <a:r>
              <a:rPr lang="zh-TW" altLang="zh-TW" sz="2000" dirty="0" smtClean="0"/>
              <a:t>指令</a:t>
            </a:r>
            <a:r>
              <a:rPr lang="zh-TW" altLang="zh-TW" sz="2000" dirty="0"/>
              <a:t>格式：</a:t>
            </a:r>
            <a:r>
              <a:rPr lang="en-US" altLang="zh-TW" sz="2000" dirty="0" smtClean="0"/>
              <a:t>G01 X(U)___  Z(W)___ F</a:t>
            </a:r>
            <a:r>
              <a:rPr lang="en-US" altLang="zh-TW" sz="2000" dirty="0"/>
              <a:t> ___ </a:t>
            </a:r>
            <a:r>
              <a:rPr lang="zh-TW" altLang="zh-TW" sz="2000" dirty="0" smtClean="0"/>
              <a:t>；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zh-TW" altLang="en-US" sz="2000" dirty="0" smtClean="0"/>
              <a:t>                                        </a:t>
            </a:r>
            <a:r>
              <a:rPr lang="en-US" altLang="zh-TW" sz="2000" dirty="0" smtClean="0"/>
              <a:t>X(U)___ </a:t>
            </a:r>
            <a:r>
              <a:rPr lang="en-US" altLang="zh-TW" sz="2000" dirty="0"/>
              <a:t>(X</a:t>
            </a:r>
            <a:r>
              <a:rPr lang="zh-TW" altLang="zh-TW" sz="2000" dirty="0"/>
              <a:t>座標</a:t>
            </a:r>
            <a:r>
              <a:rPr lang="en-US" altLang="zh-TW" sz="2000" dirty="0" smtClean="0"/>
              <a:t>)</a:t>
            </a:r>
            <a:r>
              <a:rPr lang="zh-TW" altLang="zh-TW" sz="2000" dirty="0"/>
              <a:t> ；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 smtClean="0"/>
              <a:t>                                        Z(W)___ </a:t>
            </a:r>
            <a:r>
              <a:rPr lang="en-US" altLang="zh-TW" sz="2000" dirty="0"/>
              <a:t>(Z</a:t>
            </a:r>
            <a:r>
              <a:rPr lang="zh-TW" altLang="zh-TW" sz="2000" dirty="0"/>
              <a:t>座標</a:t>
            </a:r>
            <a:r>
              <a:rPr lang="en-US" altLang="zh-TW" sz="2000" dirty="0" smtClean="0"/>
              <a:t>)</a:t>
            </a:r>
            <a:r>
              <a:rPr lang="zh-TW" altLang="zh-TW" sz="2000" dirty="0" smtClean="0"/>
              <a:t> ；</a:t>
            </a:r>
            <a:endParaRPr lang="en-US" altLang="zh-TW" sz="2000" dirty="0"/>
          </a:p>
          <a:p>
            <a:pPr lvl="0"/>
            <a:r>
              <a:rPr lang="zh-TW" altLang="en-US" sz="2000" dirty="0" smtClean="0"/>
              <a:t>注意：</a:t>
            </a:r>
            <a:endParaRPr lang="en-US" altLang="zh-TW" sz="2000" dirty="0" smtClean="0"/>
          </a:p>
          <a:p>
            <a:pPr lvl="0"/>
            <a:r>
              <a:rPr lang="en-US" altLang="zh-TW" sz="2000" dirty="0"/>
              <a:t>F</a:t>
            </a:r>
            <a:r>
              <a:rPr lang="zh-TW" altLang="zh-TW" sz="2000" dirty="0"/>
              <a:t>機能是持續有效指令，故切削速率相同時，下一單節可省略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8" y="4005064"/>
            <a:ext cx="418717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44732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9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000" dirty="0" smtClean="0"/>
              <a:t>(</a:t>
            </a:r>
            <a:r>
              <a:rPr lang="zh-TW" altLang="en-US" sz="2000" dirty="0" smtClean="0"/>
              <a:t>三</a:t>
            </a:r>
            <a:r>
              <a:rPr lang="en-US" altLang="zh-TW" sz="2000" dirty="0" smtClean="0"/>
              <a:t>)G02</a:t>
            </a:r>
            <a:r>
              <a:rPr lang="zh-TW" altLang="zh-TW" sz="2000" dirty="0" smtClean="0"/>
              <a:t>：</a:t>
            </a:r>
            <a:r>
              <a:rPr lang="zh-TW" altLang="zh-TW" sz="2000" dirty="0"/>
              <a:t>順時針方向（</a:t>
            </a:r>
            <a:r>
              <a:rPr lang="en-US" altLang="zh-TW" sz="2000" dirty="0"/>
              <a:t>CW</a:t>
            </a:r>
            <a:r>
              <a:rPr lang="zh-TW" altLang="zh-TW" sz="2000" dirty="0"/>
              <a:t>）圓弧</a:t>
            </a:r>
            <a:r>
              <a:rPr lang="zh-TW" altLang="zh-TW" sz="2000" dirty="0" smtClean="0"/>
              <a:t>切削</a:t>
            </a:r>
            <a:r>
              <a:rPr lang="zh-TW" altLang="en-US" sz="2000" dirty="0" smtClean="0"/>
              <a:t>     </a:t>
            </a:r>
            <a:r>
              <a:rPr lang="en-US" altLang="zh-TW" sz="2000" dirty="0" smtClean="0"/>
              <a:t>G02  X</a:t>
            </a:r>
            <a:r>
              <a:rPr lang="en-US" altLang="zh-TW" sz="2000" u="sng" dirty="0" smtClean="0"/>
              <a:t>       </a:t>
            </a:r>
            <a:r>
              <a:rPr lang="en-US" altLang="zh-TW" sz="2000" dirty="0" smtClean="0"/>
              <a:t>Z</a:t>
            </a:r>
            <a:r>
              <a:rPr lang="en-US" altLang="zh-TW" sz="2000" u="sng" dirty="0"/>
              <a:t> </a:t>
            </a:r>
            <a:r>
              <a:rPr lang="en-US" altLang="zh-TW" sz="2000" u="sng" dirty="0" smtClean="0"/>
              <a:t>      </a:t>
            </a:r>
            <a:r>
              <a:rPr lang="en-US" altLang="zh-TW" sz="2000" dirty="0" smtClean="0"/>
              <a:t>R </a:t>
            </a:r>
            <a:r>
              <a:rPr lang="en-US" altLang="zh-TW" sz="2000" u="sng" dirty="0" smtClean="0"/>
              <a:t>     </a:t>
            </a:r>
            <a:r>
              <a:rPr lang="en-US" altLang="zh-TW" sz="2000" u="sng" dirty="0">
                <a:solidFill>
                  <a:schemeClr val="bg1"/>
                </a:solidFill>
              </a:rPr>
              <a:t>0</a:t>
            </a:r>
            <a:r>
              <a:rPr lang="en-US" altLang="zh-TW" sz="2000" dirty="0" smtClean="0">
                <a:solidFill>
                  <a:schemeClr val="bg1"/>
                </a:solidFill>
              </a:rPr>
              <a:t> </a:t>
            </a:r>
            <a:r>
              <a:rPr lang="en-US" altLang="zh-TW" sz="2000" dirty="0" smtClean="0"/>
              <a:t>             </a:t>
            </a:r>
            <a:endParaRPr lang="en-US" altLang="zh-TW" sz="2000" dirty="0"/>
          </a:p>
          <a:p>
            <a:pPr lvl="0"/>
            <a:r>
              <a:rPr lang="en-US" altLang="zh-TW" sz="2000" dirty="0" smtClean="0"/>
              <a:t>        G03</a:t>
            </a:r>
            <a:r>
              <a:rPr lang="zh-TW" altLang="zh-TW" sz="2000" dirty="0" smtClean="0"/>
              <a:t>：</a:t>
            </a:r>
            <a:r>
              <a:rPr lang="zh-TW" altLang="zh-TW" sz="2000" dirty="0"/>
              <a:t>逆時針方向（</a:t>
            </a:r>
            <a:r>
              <a:rPr lang="en-US" altLang="zh-TW" sz="2000" dirty="0"/>
              <a:t>CCW</a:t>
            </a:r>
            <a:r>
              <a:rPr lang="zh-TW" altLang="zh-TW" sz="2000" dirty="0"/>
              <a:t>）圓弧</a:t>
            </a:r>
            <a:r>
              <a:rPr lang="zh-TW" altLang="zh-TW" sz="2000" dirty="0" smtClean="0"/>
              <a:t>切削</a:t>
            </a:r>
            <a:r>
              <a:rPr lang="en-US" altLang="zh-TW" sz="2000" dirty="0" smtClean="0"/>
              <a:t>   G03  X</a:t>
            </a:r>
            <a:r>
              <a:rPr lang="en-US" altLang="zh-TW" sz="2000" u="sng" dirty="0"/>
              <a:t>       </a:t>
            </a:r>
            <a:r>
              <a:rPr lang="en-US" altLang="zh-TW" sz="2000" dirty="0" smtClean="0"/>
              <a:t>Z </a:t>
            </a:r>
            <a:r>
              <a:rPr lang="en-US" altLang="zh-TW" sz="2000" u="sng" dirty="0"/>
              <a:t>      </a:t>
            </a:r>
            <a:r>
              <a:rPr lang="en-US" altLang="zh-TW" sz="2000" dirty="0" smtClean="0"/>
              <a:t>R </a:t>
            </a:r>
            <a:r>
              <a:rPr lang="en-US" altLang="zh-TW" sz="2000" u="sng" dirty="0" smtClean="0"/>
              <a:t>     </a:t>
            </a:r>
            <a:r>
              <a:rPr lang="en-US" altLang="zh-TW" sz="2000" u="sng" dirty="0">
                <a:solidFill>
                  <a:schemeClr val="bg1"/>
                </a:solidFill>
              </a:rPr>
              <a:t>0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endParaRPr lang="en-US" altLang="zh-TW" sz="2000" b="1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3"/>
            <a:ext cx="7825580" cy="366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6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000" dirty="0" smtClean="0"/>
              <a:t>(</a:t>
            </a:r>
            <a:r>
              <a:rPr lang="zh-TW" altLang="en-US" sz="2000" dirty="0" smtClean="0"/>
              <a:t>三</a:t>
            </a:r>
            <a:r>
              <a:rPr lang="en-US" altLang="zh-TW" sz="2000" dirty="0" smtClean="0"/>
              <a:t>)G02</a:t>
            </a:r>
            <a:r>
              <a:rPr lang="zh-TW" altLang="zh-TW" sz="2000" dirty="0" smtClean="0"/>
              <a:t>：</a:t>
            </a:r>
            <a:r>
              <a:rPr lang="zh-TW" altLang="zh-TW" sz="2000" dirty="0"/>
              <a:t>順時針方向（</a:t>
            </a:r>
            <a:r>
              <a:rPr lang="en-US" altLang="zh-TW" sz="2000" dirty="0"/>
              <a:t>CW</a:t>
            </a:r>
            <a:r>
              <a:rPr lang="zh-TW" altLang="zh-TW" sz="2000" dirty="0"/>
              <a:t>）圓弧</a:t>
            </a:r>
            <a:r>
              <a:rPr lang="zh-TW" altLang="zh-TW" sz="2000" dirty="0" smtClean="0"/>
              <a:t>切削</a:t>
            </a:r>
            <a:endParaRPr lang="en-US" altLang="zh-TW" sz="2000" dirty="0"/>
          </a:p>
          <a:p>
            <a:pPr lvl="0"/>
            <a:r>
              <a:rPr lang="en-US" altLang="zh-TW" sz="2000" dirty="0" smtClean="0"/>
              <a:t>        G03</a:t>
            </a:r>
            <a:r>
              <a:rPr lang="zh-TW" altLang="zh-TW" sz="2000" dirty="0" smtClean="0"/>
              <a:t>：</a:t>
            </a:r>
            <a:r>
              <a:rPr lang="zh-TW" altLang="zh-TW" sz="2000" dirty="0"/>
              <a:t>逆時針方向（</a:t>
            </a:r>
            <a:r>
              <a:rPr lang="en-US" altLang="zh-TW" sz="2000" dirty="0"/>
              <a:t>CCW</a:t>
            </a:r>
            <a:r>
              <a:rPr lang="zh-TW" altLang="zh-TW" sz="2000" dirty="0"/>
              <a:t>）圓弧</a:t>
            </a:r>
            <a:r>
              <a:rPr lang="zh-TW" altLang="zh-TW" sz="2000" dirty="0" smtClean="0"/>
              <a:t>切削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endParaRPr lang="en-US" altLang="zh-TW" sz="2000" b="1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2327335"/>
            <a:ext cx="8131493" cy="39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7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000" dirty="0" smtClean="0"/>
              <a:t>(</a:t>
            </a:r>
            <a:r>
              <a:rPr lang="zh-TW" altLang="en-US" sz="2000" dirty="0" smtClean="0"/>
              <a:t>四</a:t>
            </a:r>
            <a:r>
              <a:rPr lang="en-US" altLang="zh-TW" sz="2000" dirty="0" smtClean="0"/>
              <a:t>)G04</a:t>
            </a:r>
            <a:r>
              <a:rPr lang="zh-TW" altLang="zh-TW" sz="2000" dirty="0" smtClean="0"/>
              <a:t>：</a:t>
            </a:r>
            <a:r>
              <a:rPr lang="zh-TW" altLang="en-US" sz="2000" dirty="0" smtClean="0"/>
              <a:t>暫停</a:t>
            </a:r>
            <a:endParaRPr lang="en-US" altLang="zh-TW" sz="2000" dirty="0" smtClean="0"/>
          </a:p>
          <a:p>
            <a:r>
              <a:rPr lang="zh-TW" altLang="en-US" sz="2000" dirty="0" smtClean="0"/>
              <a:t>功用</a:t>
            </a:r>
            <a:r>
              <a:rPr lang="zh-TW" altLang="en-US" sz="2000" dirty="0"/>
              <a:t>在於切溝或是鑽孔時要將切屑弄斷，以利切削工作繼續進行，或是在加工凹槽底部以此機能來使刀具進給暫停，使凹槽底部能去除未切齊的部份。 	</a:t>
            </a:r>
          </a:p>
          <a:p>
            <a:r>
              <a:rPr lang="zh-TW" altLang="en-US" sz="2000" dirty="0" smtClean="0"/>
              <a:t>在</a:t>
            </a:r>
            <a:r>
              <a:rPr lang="zh-TW" altLang="en-US" sz="2000" dirty="0"/>
              <a:t>凹槽底部以</a:t>
            </a:r>
            <a:r>
              <a:rPr lang="en-US" altLang="zh-TW" sz="2000" dirty="0"/>
              <a:t>G04</a:t>
            </a:r>
            <a:r>
              <a:rPr lang="zh-TW" altLang="en-US" sz="2000" dirty="0"/>
              <a:t>機能產生片刻的暫停來消除邊邊上未切齊的部份。 	</a:t>
            </a:r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4" y="3212976"/>
            <a:ext cx="31718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427984" y="32129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TW" altLang="en-US" dirty="0"/>
          </a:p>
          <a:p>
            <a:r>
              <a:rPr lang="zh-TW" altLang="en-US" dirty="0" smtClean="0"/>
              <a:t>指令格式：</a:t>
            </a:r>
            <a:endParaRPr lang="en-US" altLang="zh-TW" dirty="0" smtClean="0"/>
          </a:p>
          <a:p>
            <a:r>
              <a:rPr lang="en-US" altLang="zh-TW" dirty="0" smtClean="0"/>
              <a:t>G04 </a:t>
            </a:r>
            <a:r>
              <a:rPr lang="en-US" altLang="zh-TW" dirty="0"/>
              <a:t>X</a:t>
            </a:r>
            <a:r>
              <a:rPr lang="en-US" altLang="zh-TW" u="sng" dirty="0"/>
              <a:t> </a:t>
            </a:r>
            <a:r>
              <a:rPr lang="zh-TW" altLang="en-US" u="sng" dirty="0" smtClean="0"/>
              <a:t>      </a:t>
            </a:r>
            <a:r>
              <a:rPr lang="zh-TW" altLang="en-US" dirty="0" smtClean="0"/>
              <a:t>或 </a:t>
            </a:r>
            <a:r>
              <a:rPr lang="en-US" altLang="zh-TW" dirty="0"/>
              <a:t>G04 </a:t>
            </a:r>
            <a:r>
              <a:rPr lang="en-US" altLang="zh-TW" dirty="0" smtClean="0"/>
              <a:t>P</a:t>
            </a:r>
            <a:r>
              <a:rPr lang="zh-TW" altLang="en-US" dirty="0" smtClean="0"/>
              <a:t> </a:t>
            </a:r>
            <a:r>
              <a:rPr lang="en-US" altLang="zh-TW" u="sng" dirty="0"/>
              <a:t> </a:t>
            </a:r>
            <a:r>
              <a:rPr lang="zh-TW" altLang="en-US" u="sng" dirty="0" smtClean="0"/>
              <a:t>         </a:t>
            </a:r>
            <a:r>
              <a:rPr lang="zh-TW" altLang="en-US" dirty="0" smtClean="0"/>
              <a:t>      </a:t>
            </a:r>
            <a:r>
              <a:rPr lang="en-US" altLang="zh-TW" dirty="0"/>
              <a:t>	</a:t>
            </a:r>
          </a:p>
          <a:p>
            <a:r>
              <a:rPr lang="en-US" altLang="zh-TW" dirty="0" smtClean="0"/>
              <a:t>EX</a:t>
            </a:r>
            <a:r>
              <a:rPr lang="zh-TW" altLang="en-US" dirty="0" smtClean="0"/>
              <a:t>：</a:t>
            </a:r>
            <a:r>
              <a:rPr lang="en-US" altLang="zh-TW" dirty="0" smtClean="0"/>
              <a:t>G04 X2.5</a:t>
            </a:r>
            <a:r>
              <a:rPr lang="zh-TW" altLang="en-US" dirty="0" smtClean="0"/>
              <a:t>或</a:t>
            </a:r>
            <a:r>
              <a:rPr lang="en-US" altLang="zh-TW" dirty="0" smtClean="0"/>
              <a:t>G04 P2500</a:t>
            </a:r>
          </a:p>
          <a:p>
            <a:r>
              <a:rPr lang="zh-TW" altLang="en-US" dirty="0"/>
              <a:t>其</a:t>
            </a:r>
            <a:r>
              <a:rPr lang="zh-TW" altLang="en-US" dirty="0" smtClean="0"/>
              <a:t>為暫停</a:t>
            </a:r>
            <a:r>
              <a:rPr lang="en-US" altLang="zh-TW" dirty="0" smtClean="0"/>
              <a:t>2.5</a:t>
            </a:r>
            <a:r>
              <a:rPr lang="zh-TW" altLang="en-US" dirty="0" smtClean="0"/>
              <a:t>秒</a:t>
            </a:r>
            <a:r>
              <a:rPr lang="en-US" altLang="zh-TW" dirty="0"/>
              <a:t>	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90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參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、常用</a:t>
            </a: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</a:rPr>
              <a:t>指令介紹</a:t>
            </a:r>
            <a:endParaRPr lang="en-US" altLang="zh-TW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7584" y="1340768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五</a:t>
            </a:r>
            <a:r>
              <a:rPr lang="en-US" altLang="zh-TW" sz="2000" dirty="0" smtClean="0"/>
              <a:t>)G28</a:t>
            </a:r>
            <a:r>
              <a:rPr lang="zh-TW" altLang="zh-TW" sz="2000" dirty="0" smtClean="0"/>
              <a:t>：</a:t>
            </a:r>
            <a:r>
              <a:rPr lang="zh-TW" altLang="en-US" sz="2000" dirty="0" smtClean="0"/>
              <a:t>原點</a:t>
            </a:r>
            <a:r>
              <a:rPr lang="zh-TW" altLang="en-US" sz="2000" dirty="0"/>
              <a:t>復歸</a:t>
            </a:r>
          </a:p>
          <a:p>
            <a:r>
              <a:rPr lang="zh-TW" altLang="en-US" sz="2000" dirty="0"/>
              <a:t>指令格式</a:t>
            </a:r>
            <a:r>
              <a:rPr lang="zh-TW" altLang="en-US" sz="2000" dirty="0" smtClean="0"/>
              <a:t>：</a:t>
            </a:r>
            <a:r>
              <a:rPr lang="en-US" altLang="zh-TW" sz="2000" dirty="0" smtClean="0"/>
              <a:t>G28 </a:t>
            </a:r>
            <a:r>
              <a:rPr lang="en-US" altLang="zh-TW" sz="2000" dirty="0"/>
              <a:t>X(U)</a:t>
            </a:r>
            <a:r>
              <a:rPr lang="en-US" altLang="zh-TW" sz="2000" u="sng" dirty="0"/>
              <a:t> </a:t>
            </a:r>
            <a:r>
              <a:rPr lang="en-US" altLang="zh-TW" sz="2000" u="sng" dirty="0" smtClean="0"/>
              <a:t>       </a:t>
            </a:r>
            <a:r>
              <a:rPr lang="en-US" altLang="zh-TW" sz="2000" dirty="0" smtClean="0"/>
              <a:t>  Z(W)</a:t>
            </a:r>
            <a:r>
              <a:rPr lang="en-US" altLang="zh-TW" sz="2000" u="sng" dirty="0" smtClean="0"/>
              <a:t>         </a:t>
            </a:r>
            <a:r>
              <a:rPr lang="en-US" altLang="zh-TW" sz="2000" dirty="0" smtClean="0"/>
              <a:t>  </a:t>
            </a:r>
            <a:r>
              <a:rPr lang="en-US" altLang="zh-TW" sz="2000" dirty="0" smtClean="0">
                <a:solidFill>
                  <a:schemeClr val="bg1"/>
                </a:solidFill>
              </a:rPr>
              <a:t> </a:t>
            </a:r>
            <a:r>
              <a:rPr lang="en-US" altLang="zh-TW" sz="2000" dirty="0">
                <a:solidFill>
                  <a:schemeClr val="bg1"/>
                </a:solidFill>
              </a:rPr>
              <a:t>* </a:t>
            </a:r>
          </a:p>
          <a:p>
            <a:r>
              <a:rPr lang="zh-TW" altLang="en-US" sz="2000" dirty="0"/>
              <a:t>若</a:t>
            </a:r>
            <a:r>
              <a:rPr lang="zh-TW" altLang="en-US" sz="2000" dirty="0" smtClean="0"/>
              <a:t>以</a:t>
            </a:r>
            <a:r>
              <a:rPr lang="en-US" altLang="zh-TW" sz="2000" dirty="0" smtClean="0"/>
              <a:t>G28X</a:t>
            </a:r>
            <a:r>
              <a:rPr lang="en-US" altLang="zh-TW" sz="2000" u="sng" dirty="0" smtClean="0"/>
              <a:t>         </a:t>
            </a:r>
            <a:r>
              <a:rPr lang="en-US" altLang="zh-TW" sz="2000" dirty="0" smtClean="0"/>
              <a:t>Z</a:t>
            </a:r>
            <a:r>
              <a:rPr lang="en-US" altLang="zh-TW" sz="2000" u="sng" dirty="0" smtClean="0"/>
              <a:t>          </a:t>
            </a:r>
            <a:r>
              <a:rPr lang="zh-TW" altLang="en-US" sz="2000" dirty="0" smtClean="0"/>
              <a:t>則會經過</a:t>
            </a:r>
            <a:r>
              <a:rPr lang="en-US" altLang="zh-TW" sz="2000" dirty="0" smtClean="0"/>
              <a:t>X</a:t>
            </a:r>
            <a:r>
              <a:rPr lang="en-US" altLang="zh-TW" sz="2000" u="sng" dirty="0" smtClean="0"/>
              <a:t>        </a:t>
            </a:r>
            <a:r>
              <a:rPr lang="en-US" altLang="zh-TW" sz="2000" dirty="0" smtClean="0"/>
              <a:t>Z</a:t>
            </a:r>
            <a:r>
              <a:rPr lang="en-US" altLang="zh-TW" sz="2000" u="sng" dirty="0" smtClean="0"/>
              <a:t>          </a:t>
            </a:r>
            <a:r>
              <a:rPr lang="en-US" altLang="zh-TW" sz="2000" dirty="0" smtClean="0"/>
              <a:t> </a:t>
            </a:r>
            <a:r>
              <a:rPr lang="zh-TW" altLang="en-US" sz="2000" dirty="0"/>
              <a:t>這中間點而快速到達原點。 </a:t>
            </a:r>
          </a:p>
          <a:p>
            <a:r>
              <a:rPr lang="zh-TW" altLang="en-US" sz="2000" dirty="0" smtClean="0"/>
              <a:t>若以</a:t>
            </a:r>
            <a:r>
              <a:rPr lang="en-US" altLang="zh-TW" sz="2000" dirty="0" smtClean="0"/>
              <a:t>G28U</a:t>
            </a:r>
            <a:r>
              <a:rPr lang="en-US" altLang="zh-TW" sz="2000" u="sng" dirty="0" smtClean="0"/>
              <a:t>        </a:t>
            </a:r>
            <a:r>
              <a:rPr lang="en-US" altLang="zh-TW" sz="2000" dirty="0" smtClean="0"/>
              <a:t>W</a:t>
            </a:r>
            <a:r>
              <a:rPr lang="en-US" altLang="zh-TW" sz="2000" u="sng" dirty="0" smtClean="0"/>
              <a:t>         </a:t>
            </a:r>
            <a:r>
              <a:rPr lang="zh-TW" altLang="en-US" sz="2000" dirty="0"/>
              <a:t>則</a:t>
            </a:r>
            <a:r>
              <a:rPr lang="zh-TW" altLang="en-US" sz="2000" dirty="0" smtClean="0"/>
              <a:t>會快速到達機械原點</a:t>
            </a:r>
            <a:r>
              <a:rPr lang="zh-TW" altLang="en-US" sz="2000" dirty="0"/>
              <a:t>。 </a:t>
            </a:r>
            <a:endParaRPr lang="zh-TW" altLang="en-US" sz="2000" dirty="0"/>
          </a:p>
          <a:p>
            <a:r>
              <a:rPr lang="zh-TW" altLang="en-US" sz="2000" dirty="0"/>
              <a:t>	</a:t>
            </a:r>
          </a:p>
          <a:p>
            <a:r>
              <a:rPr lang="en-US" altLang="zh-TW" sz="2000" dirty="0" smtClean="0"/>
              <a:t>(</a:t>
            </a:r>
            <a:r>
              <a:rPr lang="zh-TW" altLang="en-US" sz="2000" dirty="0" smtClean="0"/>
              <a:t>六</a:t>
            </a:r>
            <a:r>
              <a:rPr lang="en-US" altLang="zh-TW" sz="2000" dirty="0" smtClean="0"/>
              <a:t>)G32</a:t>
            </a:r>
            <a:r>
              <a:rPr lang="en-US" altLang="zh-TW" sz="2000" dirty="0"/>
              <a:t>	</a:t>
            </a:r>
            <a:r>
              <a:rPr lang="zh-TW" altLang="zh-TW" sz="2000" dirty="0" smtClean="0"/>
              <a:t>：</a:t>
            </a:r>
            <a:r>
              <a:rPr lang="zh-TW" altLang="en-US" sz="2000" dirty="0" smtClean="0"/>
              <a:t>螺紋</a:t>
            </a:r>
            <a:r>
              <a:rPr lang="zh-TW" altLang="en-US" sz="2000" dirty="0"/>
              <a:t>切削 	</a:t>
            </a:r>
          </a:p>
          <a:p>
            <a:r>
              <a:rPr lang="zh-TW" altLang="en-US" sz="2000" dirty="0" smtClean="0"/>
              <a:t>指令格式：</a:t>
            </a:r>
            <a:r>
              <a:rPr lang="en-US" altLang="zh-TW" sz="2000" dirty="0" smtClean="0"/>
              <a:t>G32 X</a:t>
            </a:r>
            <a:r>
              <a:rPr lang="en-US" altLang="zh-TW" sz="2000" u="sng" dirty="0" smtClean="0"/>
              <a:t>        </a:t>
            </a:r>
            <a:r>
              <a:rPr lang="en-US" altLang="zh-TW" sz="2000" dirty="0" smtClean="0"/>
              <a:t>  Z</a:t>
            </a:r>
            <a:r>
              <a:rPr lang="en-US" altLang="zh-TW" sz="2000" u="sng" dirty="0" smtClean="0"/>
              <a:t>         </a:t>
            </a:r>
            <a:r>
              <a:rPr lang="en-US" altLang="zh-TW" sz="2000" dirty="0" smtClean="0"/>
              <a:t> F </a:t>
            </a:r>
            <a:r>
              <a:rPr lang="en-US" altLang="zh-TW" sz="2000" u="sng" dirty="0" smtClean="0"/>
              <a:t>          </a:t>
            </a:r>
            <a:r>
              <a:rPr lang="en-US" altLang="zh-TW" sz="2000" dirty="0" smtClean="0"/>
              <a:t>  </a:t>
            </a:r>
            <a:r>
              <a:rPr lang="zh-TW" altLang="en-US" sz="2000" dirty="0" smtClean="0"/>
              <a:t>斜面</a:t>
            </a:r>
            <a:r>
              <a:rPr lang="zh-TW" altLang="en-US" sz="2000" dirty="0"/>
              <a:t>螺紋 	</a:t>
            </a:r>
            <a:endParaRPr lang="en-US" altLang="zh-TW" sz="2000" dirty="0" smtClean="0"/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                      G32 </a:t>
            </a:r>
            <a:r>
              <a:rPr lang="en-US" altLang="zh-TW" sz="2000" dirty="0"/>
              <a:t>X</a:t>
            </a:r>
            <a:r>
              <a:rPr lang="en-US" altLang="zh-TW" sz="2000" u="sng" dirty="0"/>
              <a:t> </a:t>
            </a:r>
            <a:r>
              <a:rPr lang="en-US" altLang="zh-TW" sz="2000" u="sng" dirty="0" smtClean="0"/>
              <a:t>         </a:t>
            </a:r>
            <a:r>
              <a:rPr lang="en-US" altLang="zh-TW" sz="2000" dirty="0" smtClean="0"/>
              <a:t>F </a:t>
            </a:r>
            <a:r>
              <a:rPr lang="en-US" altLang="zh-TW" sz="2000" u="sng" dirty="0" smtClean="0"/>
              <a:t>          </a:t>
            </a:r>
            <a:r>
              <a:rPr lang="en-US" altLang="zh-TW" sz="2000" dirty="0" smtClean="0"/>
              <a:t>  </a:t>
            </a:r>
            <a:r>
              <a:rPr lang="zh-TW" altLang="en-US" sz="2000" dirty="0" smtClean="0"/>
              <a:t>端面螺紋</a:t>
            </a:r>
            <a:endParaRPr lang="en-US" altLang="zh-TW" sz="2000" dirty="0" smtClean="0"/>
          </a:p>
          <a:p>
            <a:r>
              <a:rPr lang="zh-TW" altLang="en-US" sz="2000" dirty="0" smtClean="0"/>
              <a:t>                       </a:t>
            </a:r>
            <a:r>
              <a:rPr lang="en-US" altLang="zh-TW" sz="2000" dirty="0" smtClean="0"/>
              <a:t>G32 Z</a:t>
            </a:r>
            <a:r>
              <a:rPr lang="en-US" altLang="zh-TW" sz="2000" u="sng" dirty="0" smtClean="0"/>
              <a:t>          </a:t>
            </a:r>
            <a:r>
              <a:rPr lang="en-US" altLang="zh-TW" sz="2000" dirty="0"/>
              <a:t>F </a:t>
            </a:r>
            <a:r>
              <a:rPr lang="en-US" altLang="zh-TW" sz="2000" u="sng" dirty="0"/>
              <a:t>          </a:t>
            </a:r>
            <a:r>
              <a:rPr lang="en-US" altLang="zh-TW" sz="2000" dirty="0"/>
              <a:t>  </a:t>
            </a:r>
            <a:r>
              <a:rPr lang="zh-TW" altLang="en-US" sz="2000" dirty="0" smtClean="0"/>
              <a:t>直線螺紋</a:t>
            </a:r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endParaRPr lang="zh-TW" altLang="en-US" sz="2000" dirty="0"/>
          </a:p>
          <a:p>
            <a:pPr lvl="0"/>
            <a:endParaRPr lang="en-US" altLang="zh-TW" sz="2000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92427"/>
            <a:ext cx="434981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00" y="4492427"/>
            <a:ext cx="417092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27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3159</TotalTime>
  <Words>2058</Words>
  <Application>Microsoft Office PowerPoint</Application>
  <PresentationFormat>如螢幕大小 (4:3)</PresentationFormat>
  <Paragraphs>327</Paragraphs>
  <Slides>29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龍騰四海</vt:lpstr>
      <vt:lpstr>CNC車床程式製作說明</vt:lpstr>
      <vt:lpstr>壹、軸向判定</vt:lpstr>
      <vt:lpstr>貳、座標計算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  <vt:lpstr>參、常用指令介紹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CNC銑床控制器操作書(0i-MD)</dc:title>
  <dc:creator>user</dc:creator>
  <cp:lastModifiedBy>joe</cp:lastModifiedBy>
  <cp:revision>91</cp:revision>
  <dcterms:created xsi:type="dcterms:W3CDTF">2015-09-29T07:48:25Z</dcterms:created>
  <dcterms:modified xsi:type="dcterms:W3CDTF">2015-11-19T11:40:53Z</dcterms:modified>
</cp:coreProperties>
</file>