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4" r:id="rId2"/>
    <p:sldId id="312" r:id="rId3"/>
    <p:sldId id="313" r:id="rId4"/>
    <p:sldId id="274" r:id="rId5"/>
    <p:sldId id="275" r:id="rId6"/>
    <p:sldId id="277" r:id="rId7"/>
    <p:sldId id="315" r:id="rId8"/>
    <p:sldId id="316" r:id="rId9"/>
    <p:sldId id="317" r:id="rId10"/>
    <p:sldId id="319" r:id="rId11"/>
    <p:sldId id="278" r:id="rId12"/>
    <p:sldId id="279" r:id="rId13"/>
    <p:sldId id="280" r:id="rId14"/>
    <p:sldId id="310" r:id="rId15"/>
    <p:sldId id="320" r:id="rId16"/>
    <p:sldId id="282" r:id="rId17"/>
    <p:sldId id="283" r:id="rId18"/>
    <p:sldId id="284" r:id="rId19"/>
    <p:sldId id="306" r:id="rId20"/>
    <p:sldId id="307" r:id="rId21"/>
    <p:sldId id="308" r:id="rId22"/>
    <p:sldId id="309" r:id="rId23"/>
    <p:sldId id="285" r:id="rId24"/>
    <p:sldId id="286" r:id="rId25"/>
    <p:sldId id="291" r:id="rId26"/>
    <p:sldId id="296" r:id="rId27"/>
    <p:sldId id="301" r:id="rId28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7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1" autoAdjust="0"/>
    <p:restoredTop sz="74427" autoAdjust="0"/>
  </p:normalViewPr>
  <p:slideViewPr>
    <p:cSldViewPr snapToGrid="0">
      <p:cViewPr varScale="1">
        <p:scale>
          <a:sx n="108" d="100"/>
          <a:sy n="108" d="100"/>
        </p:scale>
        <p:origin x="1242" y="102"/>
      </p:cViewPr>
      <p:guideLst>
        <p:guide orient="horz" pos="1620"/>
        <p:guide pos="22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516D5-91B3-43C7-825A-CFDB7C8C6F6C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F4DF-9B5C-4BA4-9737-F97A114993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59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迴紋針、夾子、鑰匙圈、釦子、髮夾、碗、鍋子、刀片、美工刀、剪刀、開罐器（開瓶器）、鐵釘、螺絲起子、鐵槌等皆含有鐵的成分。</a:t>
            </a:r>
          </a:p>
          <a:p>
            <a:r>
              <a:rPr lang="en-US" altLang="zh-TW" dirty="0" smtClean="0"/>
              <a:t>2. </a:t>
            </a:r>
            <a:r>
              <a:rPr lang="zh-TW" altLang="en-US" dirty="0" smtClean="0"/>
              <a:t>鐵生鏽的原因就是與氧氣反應，所以防止鐵生鏽就是隔絕氧氣。比如：在鐵罐鍍上一層薄薄的錫、鋅，或者是塗油漆或油脂，都是防止生鏽的方法。</a:t>
            </a:r>
          </a:p>
          <a:p>
            <a:r>
              <a:rPr lang="en-US" altLang="zh-TW" dirty="0" smtClean="0"/>
              <a:t>3. </a:t>
            </a:r>
            <a:r>
              <a:rPr lang="zh-TW" altLang="en-US" dirty="0" smtClean="0"/>
              <a:t>植物的合成葉綠體的必要元素，如果缺鐵，葉子容易變黃。另外，鐵是人體中造血的元素之一，紅血球利用鐵的成分來固定及運送氧氣，缺鐵的話就會有貧血的症狀。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056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葡萄糖分子量 </a:t>
            </a:r>
            <a:r>
              <a:rPr lang="en-US" altLang="zh-TW" dirty="0" smtClean="0"/>
              <a:t>6×12+12×1+6×16= 180</a:t>
            </a:r>
          </a:p>
          <a:p>
            <a:r>
              <a:rPr lang="en-US" altLang="zh-TW" dirty="0" smtClean="0"/>
              <a:t>                </a:t>
            </a:r>
            <a:r>
              <a:rPr lang="zh-TW" altLang="en-US" dirty="0" smtClean="0"/>
              <a:t>葡萄糖莫耳數 </a:t>
            </a:r>
            <a:r>
              <a:rPr lang="en-US" altLang="zh-TW" dirty="0" smtClean="0"/>
              <a:t>90/180  =0.5 (</a:t>
            </a:r>
            <a:r>
              <a:rPr lang="en-US" altLang="zh-TW" dirty="0" err="1" smtClean="0"/>
              <a:t>mol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        </a:t>
            </a:r>
            <a:r>
              <a:rPr lang="zh-TW" altLang="en-US" dirty="0" smtClean="0"/>
              <a:t>由上題方程式係數比 </a:t>
            </a:r>
            <a:r>
              <a:rPr lang="en-US" altLang="zh-TW" dirty="0" smtClean="0"/>
              <a:t>a : c =1 : 6 </a:t>
            </a:r>
          </a:p>
          <a:p>
            <a:r>
              <a:rPr lang="en-US" altLang="zh-TW" dirty="0" smtClean="0"/>
              <a:t>                </a:t>
            </a:r>
            <a:r>
              <a:rPr lang="zh-TW" altLang="en-US" dirty="0" smtClean="0"/>
              <a:t>故 二氧化碳莫耳數 </a:t>
            </a:r>
            <a:r>
              <a:rPr lang="en-US" altLang="zh-TW" dirty="0" smtClean="0"/>
              <a:t>0.5×6=3 (</a:t>
            </a:r>
            <a:r>
              <a:rPr lang="en-US" altLang="zh-TW" dirty="0" err="1" smtClean="0"/>
              <a:t>mol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69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9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碳的原子量 </a:t>
            </a:r>
            <a:r>
              <a:rPr lang="en-US" altLang="zh-TW" dirty="0" smtClean="0"/>
              <a:t>12   </a:t>
            </a:r>
            <a:r>
              <a:rPr lang="zh-TW" altLang="en-US" dirty="0" smtClean="0"/>
              <a:t>二氧化碳分子量 </a:t>
            </a:r>
            <a:r>
              <a:rPr lang="en-US" altLang="zh-TW" dirty="0" smtClean="0"/>
              <a:t>1×12+2×16= 44</a:t>
            </a:r>
          </a:p>
          <a:p>
            <a:r>
              <a:rPr lang="en-US" altLang="zh-TW" dirty="0" smtClean="0"/>
              <a:t>                </a:t>
            </a:r>
            <a:r>
              <a:rPr lang="zh-TW" altLang="en-US" dirty="0" smtClean="0"/>
              <a:t>碳的莫耳數 </a:t>
            </a:r>
            <a:r>
              <a:rPr lang="en-US" altLang="zh-TW" dirty="0" smtClean="0"/>
              <a:t>3/12  =0.25 (</a:t>
            </a:r>
            <a:r>
              <a:rPr lang="en-US" altLang="zh-TW" dirty="0" err="1" smtClean="0"/>
              <a:t>mol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        </a:t>
            </a:r>
            <a:r>
              <a:rPr lang="zh-TW" altLang="en-US" dirty="0" smtClean="0"/>
              <a:t>由上題方程式可知碳與二氧化碳係數比 </a:t>
            </a:r>
            <a:r>
              <a:rPr lang="en-US" altLang="zh-TW" dirty="0" smtClean="0"/>
              <a:t>1: 1 </a:t>
            </a:r>
          </a:p>
          <a:p>
            <a:r>
              <a:rPr lang="en-US" altLang="zh-TW" dirty="0" smtClean="0"/>
              <a:t>                ∴ </a:t>
            </a:r>
            <a:r>
              <a:rPr lang="zh-TW" altLang="en-US" dirty="0" smtClean="0"/>
              <a:t>二氧化碳莫耳數 </a:t>
            </a:r>
            <a:r>
              <a:rPr lang="en-US" altLang="zh-TW" dirty="0" smtClean="0"/>
              <a:t>0.25 (</a:t>
            </a:r>
            <a:r>
              <a:rPr lang="en-US" altLang="zh-TW" dirty="0" err="1" smtClean="0"/>
              <a:t>mol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                </a:t>
            </a:r>
            <a:r>
              <a:rPr lang="zh-TW" altLang="en-US" dirty="0" smtClean="0"/>
              <a:t>故 二氧化碳重量為 </a:t>
            </a:r>
            <a:r>
              <a:rPr lang="en-US" altLang="zh-TW" dirty="0" smtClean="0"/>
              <a:t>0.25×44 = 11 (g)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642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66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431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65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49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7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862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154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BF4DF-9B5C-4BA4-9737-F97A1149935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3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810B-1D90-4A2C-BE20-7872401A6444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F3B8-B911-4E08-A372-EB387C981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73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觀念檢測(選項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5112" y="-311958"/>
            <a:ext cx="9209112" cy="5180126"/>
          </a:xfrm>
          <a:prstGeom prst="rect">
            <a:avLst/>
          </a:prstGeom>
          <a:gradFill>
            <a:gsLst>
              <a:gs pos="0">
                <a:srgbClr val="4D1D73">
                  <a:alpha val="49000"/>
                </a:srgbClr>
              </a:gs>
              <a:gs pos="100000">
                <a:srgbClr val="E46C2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08520" y="4876006"/>
            <a:ext cx="9252520" cy="267494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20" y="2354401"/>
            <a:ext cx="2952328" cy="31012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99055" y="1525434"/>
            <a:ext cx="2304256" cy="21815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99055" y="2134001"/>
            <a:ext cx="2304256" cy="218152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99055" y="2742568"/>
            <a:ext cx="2304256" cy="21815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99055" y="3351134"/>
            <a:ext cx="2304256" cy="2181529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-468560" y="-812626"/>
            <a:ext cx="2088232" cy="2004703"/>
            <a:chOff x="-359903" y="-524594"/>
            <a:chExt cx="2088232" cy="2004703"/>
          </a:xfrm>
        </p:grpSpPr>
        <p:sp>
          <p:nvSpPr>
            <p:cNvPr id="14" name="橢圓 13"/>
            <p:cNvSpPr/>
            <p:nvPr/>
          </p:nvSpPr>
          <p:spPr>
            <a:xfrm>
              <a:off x="-359903" y="-524594"/>
              <a:ext cx="2088232" cy="2004703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79512" y="270396"/>
              <a:ext cx="1080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觀念</a:t>
              </a:r>
              <a:endPara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7980">
            <a:off x="6892406" y="-292757"/>
            <a:ext cx="2446687" cy="23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2020/6/10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81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 19"/>
          <p:cNvSpPr/>
          <p:nvPr userDrawn="1"/>
        </p:nvSpPr>
        <p:spPr>
          <a:xfrm>
            <a:off x="3662401" y="1815601"/>
            <a:ext cx="1800200" cy="1800200"/>
          </a:xfrm>
          <a:prstGeom prst="ellipse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914288">
              <a:defRPr/>
            </a:pPr>
            <a:endParaRPr lang="zh-TW" altLang="en-US" sz="1400" kern="0" dirty="0" smtClean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 userDrawn="1"/>
        </p:nvSpPr>
        <p:spPr>
          <a:xfrm>
            <a:off x="3510001" y="1661383"/>
            <a:ext cx="1800200" cy="1800200"/>
          </a:xfrm>
          <a:prstGeom prst="ellipse">
            <a:avLst/>
          </a:prstGeom>
          <a:solidFill>
            <a:srgbClr val="4D1D73"/>
          </a:solidFill>
          <a:ln w="381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914288">
              <a:defRPr/>
            </a:pPr>
            <a:endParaRPr lang="zh-TW" altLang="en-US" sz="1400" kern="0" dirty="0" smtClean="0">
              <a:solidFill>
                <a:prstClr val="white"/>
              </a:solidFill>
            </a:endParaRPr>
          </a:p>
        </p:txBody>
      </p:sp>
      <p:sp>
        <p:nvSpPr>
          <p:cNvPr id="22" name="橢圓 21"/>
          <p:cNvSpPr/>
          <p:nvPr userDrawn="1"/>
        </p:nvSpPr>
        <p:spPr>
          <a:xfrm>
            <a:off x="3491881" y="1671652"/>
            <a:ext cx="1800200" cy="1800200"/>
          </a:xfrm>
          <a:prstGeom prst="ellipse">
            <a:avLst/>
          </a:prstGeom>
          <a:solidFill>
            <a:srgbClr val="F06543"/>
          </a:solidFill>
          <a:ln w="381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914288">
              <a:defRPr/>
            </a:pPr>
            <a:endParaRPr lang="zh-TW" altLang="en-US" sz="1400" kern="0" dirty="0" smtClean="0">
              <a:solidFill>
                <a:prstClr val="white"/>
              </a:solidFill>
            </a:endParaRPr>
          </a:p>
        </p:txBody>
      </p:sp>
      <p:sp>
        <p:nvSpPr>
          <p:cNvPr id="23" name="橢圓 22"/>
          <p:cNvSpPr/>
          <p:nvPr userDrawn="1"/>
        </p:nvSpPr>
        <p:spPr>
          <a:xfrm>
            <a:off x="3491881" y="1671652"/>
            <a:ext cx="1800200" cy="1800200"/>
          </a:xfrm>
          <a:prstGeom prst="ellipse">
            <a:avLst/>
          </a:prstGeom>
          <a:solidFill>
            <a:srgbClr val="FFC000"/>
          </a:solidFill>
          <a:ln w="381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914288">
              <a:defRPr/>
            </a:pPr>
            <a:endParaRPr lang="zh-TW" altLang="en-US" sz="1400" kern="0" dirty="0" smtClean="0">
              <a:solidFill>
                <a:prstClr val="white"/>
              </a:solidFill>
            </a:endParaRPr>
          </a:p>
        </p:txBody>
      </p:sp>
      <p:pic>
        <p:nvPicPr>
          <p:cNvPr id="24" name="圖片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" b="8201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5" name="矩形 4"/>
          <p:cNvSpPr/>
          <p:nvPr userDrawn="1"/>
        </p:nvSpPr>
        <p:spPr>
          <a:xfrm>
            <a:off x="445630" y="259649"/>
            <a:ext cx="8450944" cy="4686529"/>
          </a:xfrm>
          <a:custGeom>
            <a:avLst/>
            <a:gdLst>
              <a:gd name="connsiteX0" fmla="*/ 0 w 7848872"/>
              <a:gd name="connsiteY0" fmla="*/ 0 h 4587974"/>
              <a:gd name="connsiteX1" fmla="*/ 7848872 w 7848872"/>
              <a:gd name="connsiteY1" fmla="*/ 0 h 4587974"/>
              <a:gd name="connsiteX2" fmla="*/ 7848872 w 7848872"/>
              <a:gd name="connsiteY2" fmla="*/ 4587974 h 4587974"/>
              <a:gd name="connsiteX3" fmla="*/ 0 w 7848872"/>
              <a:gd name="connsiteY3" fmla="*/ 4587974 h 4587974"/>
              <a:gd name="connsiteX4" fmla="*/ 0 w 7848872"/>
              <a:gd name="connsiteY4" fmla="*/ 0 h 4587974"/>
              <a:gd name="connsiteX0" fmla="*/ 0 w 7848872"/>
              <a:gd name="connsiteY0" fmla="*/ 0 h 4587974"/>
              <a:gd name="connsiteX1" fmla="*/ 7682618 w 7848872"/>
              <a:gd name="connsiteY1" fmla="*/ 154380 h 4587974"/>
              <a:gd name="connsiteX2" fmla="*/ 7848872 w 7848872"/>
              <a:gd name="connsiteY2" fmla="*/ 4587974 h 4587974"/>
              <a:gd name="connsiteX3" fmla="*/ 0 w 7848872"/>
              <a:gd name="connsiteY3" fmla="*/ 4587974 h 4587974"/>
              <a:gd name="connsiteX4" fmla="*/ 0 w 7848872"/>
              <a:gd name="connsiteY4" fmla="*/ 0 h 4587974"/>
              <a:gd name="connsiteX0" fmla="*/ 0 w 7848872"/>
              <a:gd name="connsiteY0" fmla="*/ 0 h 4587974"/>
              <a:gd name="connsiteX1" fmla="*/ 7682618 w 7848872"/>
              <a:gd name="connsiteY1" fmla="*/ 154380 h 4587974"/>
              <a:gd name="connsiteX2" fmla="*/ 7848872 w 7848872"/>
              <a:gd name="connsiteY2" fmla="*/ 4587974 h 4587974"/>
              <a:gd name="connsiteX3" fmla="*/ 0 w 7848872"/>
              <a:gd name="connsiteY3" fmla="*/ 4587974 h 4587974"/>
              <a:gd name="connsiteX4" fmla="*/ 0 w 7848872"/>
              <a:gd name="connsiteY4" fmla="*/ 0 h 4587974"/>
              <a:gd name="connsiteX0" fmla="*/ 0 w 7706369"/>
              <a:gd name="connsiteY0" fmla="*/ 0 h 4587974"/>
              <a:gd name="connsiteX1" fmla="*/ 7682618 w 7706369"/>
              <a:gd name="connsiteY1" fmla="*/ 154380 h 4587974"/>
              <a:gd name="connsiteX2" fmla="*/ 7706369 w 7706369"/>
              <a:gd name="connsiteY2" fmla="*/ 4255465 h 4587974"/>
              <a:gd name="connsiteX3" fmla="*/ 0 w 7706369"/>
              <a:gd name="connsiteY3" fmla="*/ 4587974 h 4587974"/>
              <a:gd name="connsiteX4" fmla="*/ 0 w 7706369"/>
              <a:gd name="connsiteY4" fmla="*/ 0 h 4587974"/>
              <a:gd name="connsiteX0" fmla="*/ 0 w 7765745"/>
              <a:gd name="connsiteY0" fmla="*/ 0 h 4587974"/>
              <a:gd name="connsiteX1" fmla="*/ 7765745 w 7765745"/>
              <a:gd name="connsiteY1" fmla="*/ 106878 h 4587974"/>
              <a:gd name="connsiteX2" fmla="*/ 7706369 w 7765745"/>
              <a:gd name="connsiteY2" fmla="*/ 4255465 h 4587974"/>
              <a:gd name="connsiteX3" fmla="*/ 0 w 7765745"/>
              <a:gd name="connsiteY3" fmla="*/ 4587974 h 4587974"/>
              <a:gd name="connsiteX4" fmla="*/ 0 w 7765745"/>
              <a:gd name="connsiteY4" fmla="*/ 0 h 4587974"/>
              <a:gd name="connsiteX0" fmla="*/ 0 w 7896374"/>
              <a:gd name="connsiteY0" fmla="*/ 0 h 4587974"/>
              <a:gd name="connsiteX1" fmla="*/ 7765745 w 7896374"/>
              <a:gd name="connsiteY1" fmla="*/ 106878 h 4587974"/>
              <a:gd name="connsiteX2" fmla="*/ 7896374 w 7896374"/>
              <a:gd name="connsiteY2" fmla="*/ 4516722 h 4587974"/>
              <a:gd name="connsiteX3" fmla="*/ 0 w 7896374"/>
              <a:gd name="connsiteY3" fmla="*/ 4587974 h 4587974"/>
              <a:gd name="connsiteX4" fmla="*/ 0 w 7896374"/>
              <a:gd name="connsiteY4" fmla="*/ 0 h 4587974"/>
              <a:gd name="connsiteX0" fmla="*/ 0 w 7896374"/>
              <a:gd name="connsiteY0" fmla="*/ 0 h 4587974"/>
              <a:gd name="connsiteX1" fmla="*/ 7765745 w 7896374"/>
              <a:gd name="connsiteY1" fmla="*/ 106878 h 4587974"/>
              <a:gd name="connsiteX2" fmla="*/ 7896374 w 7896374"/>
              <a:gd name="connsiteY2" fmla="*/ 4516722 h 4587974"/>
              <a:gd name="connsiteX3" fmla="*/ 0 w 7896374"/>
              <a:gd name="connsiteY3" fmla="*/ 4587974 h 4587974"/>
              <a:gd name="connsiteX4" fmla="*/ 0 w 7896374"/>
              <a:gd name="connsiteY4" fmla="*/ 0 h 4587974"/>
              <a:gd name="connsiteX0" fmla="*/ 83127 w 7979501"/>
              <a:gd name="connsiteY0" fmla="*/ 0 h 4516722"/>
              <a:gd name="connsiteX1" fmla="*/ 7848872 w 7979501"/>
              <a:gd name="connsiteY1" fmla="*/ 106878 h 4516722"/>
              <a:gd name="connsiteX2" fmla="*/ 7979501 w 7979501"/>
              <a:gd name="connsiteY2" fmla="*/ 4516722 h 4516722"/>
              <a:gd name="connsiteX3" fmla="*/ 0 w 7979501"/>
              <a:gd name="connsiteY3" fmla="*/ 3946707 h 4516722"/>
              <a:gd name="connsiteX4" fmla="*/ 83127 w 7979501"/>
              <a:gd name="connsiteY4" fmla="*/ 0 h 4516722"/>
              <a:gd name="connsiteX0" fmla="*/ 83127 w 7979501"/>
              <a:gd name="connsiteY0" fmla="*/ 0 h 4516722"/>
              <a:gd name="connsiteX1" fmla="*/ 7848872 w 7979501"/>
              <a:gd name="connsiteY1" fmla="*/ 106878 h 4516722"/>
              <a:gd name="connsiteX2" fmla="*/ 7979501 w 7979501"/>
              <a:gd name="connsiteY2" fmla="*/ 4516722 h 4516722"/>
              <a:gd name="connsiteX3" fmla="*/ 0 w 7979501"/>
              <a:gd name="connsiteY3" fmla="*/ 3946707 h 4516722"/>
              <a:gd name="connsiteX4" fmla="*/ 83127 w 7979501"/>
              <a:gd name="connsiteY4" fmla="*/ 0 h 4516722"/>
              <a:gd name="connsiteX0" fmla="*/ 59377 w 7955751"/>
              <a:gd name="connsiteY0" fmla="*/ 0 h 4792604"/>
              <a:gd name="connsiteX1" fmla="*/ 7825122 w 7955751"/>
              <a:gd name="connsiteY1" fmla="*/ 106878 h 4792604"/>
              <a:gd name="connsiteX2" fmla="*/ 7955751 w 7955751"/>
              <a:gd name="connsiteY2" fmla="*/ 4516722 h 4792604"/>
              <a:gd name="connsiteX3" fmla="*/ 0 w 7955751"/>
              <a:gd name="connsiteY3" fmla="*/ 4552348 h 4792604"/>
              <a:gd name="connsiteX4" fmla="*/ 59377 w 7955751"/>
              <a:gd name="connsiteY4" fmla="*/ 0 h 4792604"/>
              <a:gd name="connsiteX0" fmla="*/ 59377 w 8193258"/>
              <a:gd name="connsiteY0" fmla="*/ 0 h 4835192"/>
              <a:gd name="connsiteX1" fmla="*/ 7825122 w 8193258"/>
              <a:gd name="connsiteY1" fmla="*/ 106878 h 4835192"/>
              <a:gd name="connsiteX2" fmla="*/ 8193258 w 8193258"/>
              <a:gd name="connsiteY2" fmla="*/ 4706727 h 4835192"/>
              <a:gd name="connsiteX3" fmla="*/ 0 w 8193258"/>
              <a:gd name="connsiteY3" fmla="*/ 4552348 h 4835192"/>
              <a:gd name="connsiteX4" fmla="*/ 59377 w 8193258"/>
              <a:gd name="connsiteY4" fmla="*/ 0 h 4835192"/>
              <a:gd name="connsiteX0" fmla="*/ 59377 w 8074505"/>
              <a:gd name="connsiteY0" fmla="*/ 0 h 4797196"/>
              <a:gd name="connsiteX1" fmla="*/ 7825122 w 8074505"/>
              <a:gd name="connsiteY1" fmla="*/ 106878 h 4797196"/>
              <a:gd name="connsiteX2" fmla="*/ 8074505 w 8074505"/>
              <a:gd name="connsiteY2" fmla="*/ 4540472 h 4797196"/>
              <a:gd name="connsiteX3" fmla="*/ 0 w 8074505"/>
              <a:gd name="connsiteY3" fmla="*/ 4552348 h 4797196"/>
              <a:gd name="connsiteX4" fmla="*/ 59377 w 8074505"/>
              <a:gd name="connsiteY4" fmla="*/ 0 h 4797196"/>
              <a:gd name="connsiteX0" fmla="*/ 0 w 8015128"/>
              <a:gd name="connsiteY0" fmla="*/ 0 h 4686529"/>
              <a:gd name="connsiteX1" fmla="*/ 7765745 w 8015128"/>
              <a:gd name="connsiteY1" fmla="*/ 106878 h 4686529"/>
              <a:gd name="connsiteX2" fmla="*/ 8015128 w 8015128"/>
              <a:gd name="connsiteY2" fmla="*/ 4540472 h 4686529"/>
              <a:gd name="connsiteX3" fmla="*/ 11875 w 8015128"/>
              <a:gd name="connsiteY3" fmla="*/ 4409844 h 4686529"/>
              <a:gd name="connsiteX4" fmla="*/ 0 w 8015128"/>
              <a:gd name="connsiteY4" fmla="*/ 0 h 468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128" h="4686529">
                <a:moveTo>
                  <a:pt x="0" y="0"/>
                </a:moveTo>
                <a:lnTo>
                  <a:pt x="7765745" y="106878"/>
                </a:lnTo>
                <a:cubicBezTo>
                  <a:pt x="7548030" y="1572868"/>
                  <a:pt x="7959710" y="3062607"/>
                  <a:pt x="8015128" y="4540472"/>
                </a:cubicBezTo>
                <a:cubicBezTo>
                  <a:pt x="5355294" y="4350467"/>
                  <a:pt x="2683584" y="5051111"/>
                  <a:pt x="11875" y="4409844"/>
                </a:cubicBezTo>
                <a:cubicBezTo>
                  <a:pt x="11875" y="2880519"/>
                  <a:pt x="427511" y="1636203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0" tIns="45715" rIns="91430" bIns="45715" rtlCol="0" anchor="ctr"/>
          <a:lstStyle/>
          <a:p>
            <a:pPr algn="ctr" defTabSz="914288">
              <a:defRPr/>
            </a:pPr>
            <a:endParaRPr lang="zh-TW" altLang="en-US" sz="1400" kern="0" smtClean="0">
              <a:solidFill>
                <a:prstClr val="white"/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05632"/>
            <a:ext cx="896114" cy="21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想一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 userDrawn="1"/>
        </p:nvSpPr>
        <p:spPr>
          <a:xfrm>
            <a:off x="3662401" y="1815601"/>
            <a:ext cx="1800200" cy="1800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 userDrawn="1"/>
        </p:nvSpPr>
        <p:spPr>
          <a:xfrm>
            <a:off x="3510001" y="1661383"/>
            <a:ext cx="1800200" cy="1800200"/>
          </a:xfrm>
          <a:prstGeom prst="ellipse">
            <a:avLst/>
          </a:prstGeom>
          <a:solidFill>
            <a:srgbClr val="4D1D7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 userDrawn="1"/>
        </p:nvSpPr>
        <p:spPr>
          <a:xfrm>
            <a:off x="3491881" y="1671652"/>
            <a:ext cx="1800200" cy="1800200"/>
          </a:xfrm>
          <a:prstGeom prst="ellipse">
            <a:avLst/>
          </a:prstGeom>
          <a:solidFill>
            <a:srgbClr val="F0654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 userDrawn="1"/>
        </p:nvSpPr>
        <p:spPr>
          <a:xfrm>
            <a:off x="3491881" y="1671652"/>
            <a:ext cx="1800200" cy="180020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0" b="2257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矩形 4"/>
          <p:cNvSpPr/>
          <p:nvPr userDrawn="1"/>
        </p:nvSpPr>
        <p:spPr>
          <a:xfrm>
            <a:off x="611562" y="261488"/>
            <a:ext cx="8015128" cy="4686529"/>
          </a:xfrm>
          <a:custGeom>
            <a:avLst/>
            <a:gdLst>
              <a:gd name="connsiteX0" fmla="*/ 0 w 7848872"/>
              <a:gd name="connsiteY0" fmla="*/ 0 h 4587974"/>
              <a:gd name="connsiteX1" fmla="*/ 7848872 w 7848872"/>
              <a:gd name="connsiteY1" fmla="*/ 0 h 4587974"/>
              <a:gd name="connsiteX2" fmla="*/ 7848872 w 7848872"/>
              <a:gd name="connsiteY2" fmla="*/ 4587974 h 4587974"/>
              <a:gd name="connsiteX3" fmla="*/ 0 w 7848872"/>
              <a:gd name="connsiteY3" fmla="*/ 4587974 h 4587974"/>
              <a:gd name="connsiteX4" fmla="*/ 0 w 7848872"/>
              <a:gd name="connsiteY4" fmla="*/ 0 h 4587974"/>
              <a:gd name="connsiteX0" fmla="*/ 0 w 7848872"/>
              <a:gd name="connsiteY0" fmla="*/ 0 h 4587974"/>
              <a:gd name="connsiteX1" fmla="*/ 7682618 w 7848872"/>
              <a:gd name="connsiteY1" fmla="*/ 154380 h 4587974"/>
              <a:gd name="connsiteX2" fmla="*/ 7848872 w 7848872"/>
              <a:gd name="connsiteY2" fmla="*/ 4587974 h 4587974"/>
              <a:gd name="connsiteX3" fmla="*/ 0 w 7848872"/>
              <a:gd name="connsiteY3" fmla="*/ 4587974 h 4587974"/>
              <a:gd name="connsiteX4" fmla="*/ 0 w 7848872"/>
              <a:gd name="connsiteY4" fmla="*/ 0 h 4587974"/>
              <a:gd name="connsiteX0" fmla="*/ 0 w 7848872"/>
              <a:gd name="connsiteY0" fmla="*/ 0 h 4587974"/>
              <a:gd name="connsiteX1" fmla="*/ 7682618 w 7848872"/>
              <a:gd name="connsiteY1" fmla="*/ 154380 h 4587974"/>
              <a:gd name="connsiteX2" fmla="*/ 7848872 w 7848872"/>
              <a:gd name="connsiteY2" fmla="*/ 4587974 h 4587974"/>
              <a:gd name="connsiteX3" fmla="*/ 0 w 7848872"/>
              <a:gd name="connsiteY3" fmla="*/ 4587974 h 4587974"/>
              <a:gd name="connsiteX4" fmla="*/ 0 w 7848872"/>
              <a:gd name="connsiteY4" fmla="*/ 0 h 4587974"/>
              <a:gd name="connsiteX0" fmla="*/ 0 w 7706369"/>
              <a:gd name="connsiteY0" fmla="*/ 0 h 4587974"/>
              <a:gd name="connsiteX1" fmla="*/ 7682618 w 7706369"/>
              <a:gd name="connsiteY1" fmla="*/ 154380 h 4587974"/>
              <a:gd name="connsiteX2" fmla="*/ 7706369 w 7706369"/>
              <a:gd name="connsiteY2" fmla="*/ 4255465 h 4587974"/>
              <a:gd name="connsiteX3" fmla="*/ 0 w 7706369"/>
              <a:gd name="connsiteY3" fmla="*/ 4587974 h 4587974"/>
              <a:gd name="connsiteX4" fmla="*/ 0 w 7706369"/>
              <a:gd name="connsiteY4" fmla="*/ 0 h 4587974"/>
              <a:gd name="connsiteX0" fmla="*/ 0 w 7765745"/>
              <a:gd name="connsiteY0" fmla="*/ 0 h 4587974"/>
              <a:gd name="connsiteX1" fmla="*/ 7765745 w 7765745"/>
              <a:gd name="connsiteY1" fmla="*/ 106878 h 4587974"/>
              <a:gd name="connsiteX2" fmla="*/ 7706369 w 7765745"/>
              <a:gd name="connsiteY2" fmla="*/ 4255465 h 4587974"/>
              <a:gd name="connsiteX3" fmla="*/ 0 w 7765745"/>
              <a:gd name="connsiteY3" fmla="*/ 4587974 h 4587974"/>
              <a:gd name="connsiteX4" fmla="*/ 0 w 7765745"/>
              <a:gd name="connsiteY4" fmla="*/ 0 h 4587974"/>
              <a:gd name="connsiteX0" fmla="*/ 0 w 7896374"/>
              <a:gd name="connsiteY0" fmla="*/ 0 h 4587974"/>
              <a:gd name="connsiteX1" fmla="*/ 7765745 w 7896374"/>
              <a:gd name="connsiteY1" fmla="*/ 106878 h 4587974"/>
              <a:gd name="connsiteX2" fmla="*/ 7896374 w 7896374"/>
              <a:gd name="connsiteY2" fmla="*/ 4516722 h 4587974"/>
              <a:gd name="connsiteX3" fmla="*/ 0 w 7896374"/>
              <a:gd name="connsiteY3" fmla="*/ 4587974 h 4587974"/>
              <a:gd name="connsiteX4" fmla="*/ 0 w 7896374"/>
              <a:gd name="connsiteY4" fmla="*/ 0 h 4587974"/>
              <a:gd name="connsiteX0" fmla="*/ 0 w 7896374"/>
              <a:gd name="connsiteY0" fmla="*/ 0 h 4587974"/>
              <a:gd name="connsiteX1" fmla="*/ 7765745 w 7896374"/>
              <a:gd name="connsiteY1" fmla="*/ 106878 h 4587974"/>
              <a:gd name="connsiteX2" fmla="*/ 7896374 w 7896374"/>
              <a:gd name="connsiteY2" fmla="*/ 4516722 h 4587974"/>
              <a:gd name="connsiteX3" fmla="*/ 0 w 7896374"/>
              <a:gd name="connsiteY3" fmla="*/ 4587974 h 4587974"/>
              <a:gd name="connsiteX4" fmla="*/ 0 w 7896374"/>
              <a:gd name="connsiteY4" fmla="*/ 0 h 4587974"/>
              <a:gd name="connsiteX0" fmla="*/ 83127 w 7979501"/>
              <a:gd name="connsiteY0" fmla="*/ 0 h 4516722"/>
              <a:gd name="connsiteX1" fmla="*/ 7848872 w 7979501"/>
              <a:gd name="connsiteY1" fmla="*/ 106878 h 4516722"/>
              <a:gd name="connsiteX2" fmla="*/ 7979501 w 7979501"/>
              <a:gd name="connsiteY2" fmla="*/ 4516722 h 4516722"/>
              <a:gd name="connsiteX3" fmla="*/ 0 w 7979501"/>
              <a:gd name="connsiteY3" fmla="*/ 3946707 h 4516722"/>
              <a:gd name="connsiteX4" fmla="*/ 83127 w 7979501"/>
              <a:gd name="connsiteY4" fmla="*/ 0 h 4516722"/>
              <a:gd name="connsiteX0" fmla="*/ 83127 w 7979501"/>
              <a:gd name="connsiteY0" fmla="*/ 0 h 4516722"/>
              <a:gd name="connsiteX1" fmla="*/ 7848872 w 7979501"/>
              <a:gd name="connsiteY1" fmla="*/ 106878 h 4516722"/>
              <a:gd name="connsiteX2" fmla="*/ 7979501 w 7979501"/>
              <a:gd name="connsiteY2" fmla="*/ 4516722 h 4516722"/>
              <a:gd name="connsiteX3" fmla="*/ 0 w 7979501"/>
              <a:gd name="connsiteY3" fmla="*/ 3946707 h 4516722"/>
              <a:gd name="connsiteX4" fmla="*/ 83127 w 7979501"/>
              <a:gd name="connsiteY4" fmla="*/ 0 h 4516722"/>
              <a:gd name="connsiteX0" fmla="*/ 59377 w 7955751"/>
              <a:gd name="connsiteY0" fmla="*/ 0 h 4792604"/>
              <a:gd name="connsiteX1" fmla="*/ 7825122 w 7955751"/>
              <a:gd name="connsiteY1" fmla="*/ 106878 h 4792604"/>
              <a:gd name="connsiteX2" fmla="*/ 7955751 w 7955751"/>
              <a:gd name="connsiteY2" fmla="*/ 4516722 h 4792604"/>
              <a:gd name="connsiteX3" fmla="*/ 0 w 7955751"/>
              <a:gd name="connsiteY3" fmla="*/ 4552348 h 4792604"/>
              <a:gd name="connsiteX4" fmla="*/ 59377 w 7955751"/>
              <a:gd name="connsiteY4" fmla="*/ 0 h 4792604"/>
              <a:gd name="connsiteX0" fmla="*/ 59377 w 8193258"/>
              <a:gd name="connsiteY0" fmla="*/ 0 h 4835192"/>
              <a:gd name="connsiteX1" fmla="*/ 7825122 w 8193258"/>
              <a:gd name="connsiteY1" fmla="*/ 106878 h 4835192"/>
              <a:gd name="connsiteX2" fmla="*/ 8193258 w 8193258"/>
              <a:gd name="connsiteY2" fmla="*/ 4706727 h 4835192"/>
              <a:gd name="connsiteX3" fmla="*/ 0 w 8193258"/>
              <a:gd name="connsiteY3" fmla="*/ 4552348 h 4835192"/>
              <a:gd name="connsiteX4" fmla="*/ 59377 w 8193258"/>
              <a:gd name="connsiteY4" fmla="*/ 0 h 4835192"/>
              <a:gd name="connsiteX0" fmla="*/ 59377 w 8074505"/>
              <a:gd name="connsiteY0" fmla="*/ 0 h 4797196"/>
              <a:gd name="connsiteX1" fmla="*/ 7825122 w 8074505"/>
              <a:gd name="connsiteY1" fmla="*/ 106878 h 4797196"/>
              <a:gd name="connsiteX2" fmla="*/ 8074505 w 8074505"/>
              <a:gd name="connsiteY2" fmla="*/ 4540472 h 4797196"/>
              <a:gd name="connsiteX3" fmla="*/ 0 w 8074505"/>
              <a:gd name="connsiteY3" fmla="*/ 4552348 h 4797196"/>
              <a:gd name="connsiteX4" fmla="*/ 59377 w 8074505"/>
              <a:gd name="connsiteY4" fmla="*/ 0 h 4797196"/>
              <a:gd name="connsiteX0" fmla="*/ 0 w 8015128"/>
              <a:gd name="connsiteY0" fmla="*/ 0 h 4686529"/>
              <a:gd name="connsiteX1" fmla="*/ 7765745 w 8015128"/>
              <a:gd name="connsiteY1" fmla="*/ 106878 h 4686529"/>
              <a:gd name="connsiteX2" fmla="*/ 8015128 w 8015128"/>
              <a:gd name="connsiteY2" fmla="*/ 4540472 h 4686529"/>
              <a:gd name="connsiteX3" fmla="*/ 11875 w 8015128"/>
              <a:gd name="connsiteY3" fmla="*/ 4409844 h 4686529"/>
              <a:gd name="connsiteX4" fmla="*/ 0 w 8015128"/>
              <a:gd name="connsiteY4" fmla="*/ 0 h 468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128" h="4686529">
                <a:moveTo>
                  <a:pt x="0" y="0"/>
                </a:moveTo>
                <a:lnTo>
                  <a:pt x="7765745" y="106878"/>
                </a:lnTo>
                <a:cubicBezTo>
                  <a:pt x="7548030" y="1572868"/>
                  <a:pt x="7959710" y="3062607"/>
                  <a:pt x="8015128" y="4540472"/>
                </a:cubicBezTo>
                <a:cubicBezTo>
                  <a:pt x="5355294" y="4350467"/>
                  <a:pt x="2683584" y="5051111"/>
                  <a:pt x="11875" y="4409844"/>
                </a:cubicBezTo>
                <a:cubicBezTo>
                  <a:pt x="11875" y="2880519"/>
                  <a:pt x="427511" y="1636203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914333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57" y="555529"/>
            <a:ext cx="874203" cy="64713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5733" y="555529"/>
            <a:ext cx="874203" cy="647137"/>
          </a:xfrm>
          <a:prstGeom prst="rect">
            <a:avLst/>
          </a:prstGeom>
        </p:spPr>
      </p:pic>
      <p:sp>
        <p:nvSpPr>
          <p:cNvPr id="18" name="內容版面配置區 17"/>
          <p:cNvSpPr>
            <a:spLocks noGrp="1"/>
          </p:cNvSpPr>
          <p:nvPr>
            <p:ph sz="quarter" idx="10"/>
          </p:nvPr>
        </p:nvSpPr>
        <p:spPr>
          <a:xfrm>
            <a:off x="3002507" y="1419225"/>
            <a:ext cx="5025480" cy="3384550"/>
          </a:xfrm>
        </p:spPr>
        <p:txBody>
          <a:bodyPr>
            <a:normAutofit/>
          </a:bodyPr>
          <a:lstStyle>
            <a:lvl1pPr marL="0" indent="0">
              <a:buNone/>
              <a:defRPr sz="2800" spc="12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66" indent="0"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33" indent="0"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498" indent="0"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664" indent="0"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05631"/>
            <a:ext cx="896114" cy="215067"/>
          </a:xfrm>
          <a:prstGeom prst="rect">
            <a:avLst/>
          </a:prstGeom>
        </p:spPr>
      </p:pic>
      <p:sp>
        <p:nvSpPr>
          <p:cNvPr id="2" name="文字方塊 1"/>
          <p:cNvSpPr txBox="1"/>
          <p:nvPr userDrawn="1"/>
        </p:nvSpPr>
        <p:spPr>
          <a:xfrm>
            <a:off x="2579936" y="566670"/>
            <a:ext cx="4045921" cy="7386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378">
              <a:spcBef>
                <a:spcPct val="0"/>
              </a:spcBef>
            </a:pPr>
            <a:r>
              <a:rPr lang="zh-TW" altLang="en-US" sz="4200" b="1" dirty="0" smtClean="0">
                <a:solidFill>
                  <a:srgbClr val="F065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找一找、想一想</a:t>
            </a:r>
            <a:endParaRPr lang="zh-TW" altLang="en-US" sz="4200" b="1" dirty="0">
              <a:solidFill>
                <a:srgbClr val="F065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75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9" animBg="1"/>
      <p:bldP spid="2" grpId="0"/>
      <p:bldP spid="2" grpId="9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36512" y="-20538"/>
            <a:ext cx="9180512" cy="5164038"/>
          </a:xfrm>
          <a:prstGeom prst="rect">
            <a:avLst/>
          </a:prstGeom>
          <a:solidFill>
            <a:srgbClr val="F8981C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210"/>
          <p:cNvSpPr/>
          <p:nvPr userDrawn="1"/>
        </p:nvSpPr>
        <p:spPr>
          <a:xfrm>
            <a:off x="198940" y="411510"/>
            <a:ext cx="8837557" cy="4536504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8" name="矩形 210"/>
          <p:cNvSpPr/>
          <p:nvPr userDrawn="1"/>
        </p:nvSpPr>
        <p:spPr>
          <a:xfrm>
            <a:off x="91436" y="339502"/>
            <a:ext cx="8837557" cy="4536504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9" name="圓角矩形 8"/>
          <p:cNvSpPr/>
          <p:nvPr userDrawn="1"/>
        </p:nvSpPr>
        <p:spPr>
          <a:xfrm>
            <a:off x="673224" y="691656"/>
            <a:ext cx="6840000" cy="648072"/>
          </a:xfrm>
          <a:prstGeom prst="roundRect">
            <a:avLst/>
          </a:prstGeom>
          <a:solidFill>
            <a:srgbClr val="F8981C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 </a:t>
            </a:r>
            <a:endParaRPr kumimoji="0" lang="zh-TW" altLang="en-US" sz="4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0" name="內容版面配置區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5" y="476581"/>
            <a:ext cx="1080120" cy="87870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2286"/>
            <a:ext cx="896114" cy="30175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88" y="341712"/>
            <a:ext cx="1163127" cy="1221926"/>
          </a:xfrm>
          <a:prstGeom prst="rect">
            <a:avLst/>
          </a:prstGeom>
        </p:spPr>
      </p:pic>
      <p:sp>
        <p:nvSpPr>
          <p:cNvPr id="25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0" y="57601"/>
            <a:ext cx="4935664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26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7956000" y="57601"/>
            <a:ext cx="2087562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28" name="文字版面配置區 27"/>
          <p:cNvSpPr>
            <a:spLocks noGrp="1"/>
          </p:cNvSpPr>
          <p:nvPr>
            <p:ph type="body" sz="quarter" idx="12"/>
          </p:nvPr>
        </p:nvSpPr>
        <p:spPr>
          <a:xfrm>
            <a:off x="1476375" y="669600"/>
            <a:ext cx="5399088" cy="6477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29" name="內容版面配置區 35"/>
          <p:cNvSpPr>
            <a:spLocks noGrp="1"/>
          </p:cNvSpPr>
          <p:nvPr>
            <p:ph sz="quarter" idx="13"/>
          </p:nvPr>
        </p:nvSpPr>
        <p:spPr>
          <a:xfrm>
            <a:off x="683569" y="1563689"/>
            <a:ext cx="7344420" cy="3024187"/>
          </a:xfrm>
        </p:spPr>
        <p:txBody>
          <a:bodyPr>
            <a:normAutofit/>
          </a:bodyPr>
          <a:lstStyle>
            <a:lvl1pPr marL="457189" indent="-457189">
              <a:buFont typeface="Wingdings" panose="05000000000000000000" pitchFamily="2" charset="2"/>
              <a:buChar char="l"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81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36512" y="-20538"/>
            <a:ext cx="9180512" cy="5164038"/>
          </a:xfrm>
          <a:prstGeom prst="rect">
            <a:avLst/>
          </a:prstGeom>
          <a:solidFill>
            <a:srgbClr val="F8981C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210"/>
          <p:cNvSpPr/>
          <p:nvPr userDrawn="1"/>
        </p:nvSpPr>
        <p:spPr>
          <a:xfrm>
            <a:off x="198940" y="411510"/>
            <a:ext cx="8837557" cy="4536504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8" name="矩形 210"/>
          <p:cNvSpPr/>
          <p:nvPr userDrawn="1"/>
        </p:nvSpPr>
        <p:spPr>
          <a:xfrm>
            <a:off x="91436" y="339502"/>
            <a:ext cx="8837557" cy="4536504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2286"/>
            <a:ext cx="896114" cy="301753"/>
          </a:xfrm>
          <a:prstGeom prst="rect">
            <a:avLst/>
          </a:prstGeom>
        </p:spPr>
      </p:pic>
      <p:sp>
        <p:nvSpPr>
          <p:cNvPr id="25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1" y="57601"/>
            <a:ext cx="4863656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26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7956000" y="57601"/>
            <a:ext cx="2087562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13" name="圓角矩形 12"/>
          <p:cNvSpPr/>
          <p:nvPr userDrawn="1"/>
        </p:nvSpPr>
        <p:spPr>
          <a:xfrm>
            <a:off x="673224" y="691656"/>
            <a:ext cx="6840000" cy="648072"/>
          </a:xfrm>
          <a:prstGeom prst="roundRect">
            <a:avLst/>
          </a:prstGeom>
          <a:solidFill>
            <a:srgbClr val="B4DD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TW" altLang="en-US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4200" dirty="0"/>
          </a:p>
        </p:txBody>
      </p:sp>
      <p:pic>
        <p:nvPicPr>
          <p:cNvPr id="14" name="內容版面配置區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5" y="475633"/>
            <a:ext cx="1080120" cy="88060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341712"/>
            <a:ext cx="1296144" cy="1221926"/>
          </a:xfrm>
          <a:prstGeom prst="rect">
            <a:avLst/>
          </a:prstGeom>
        </p:spPr>
      </p:pic>
      <p:sp>
        <p:nvSpPr>
          <p:cNvPr id="28" name="文字版面配置區 27"/>
          <p:cNvSpPr>
            <a:spLocks noGrp="1"/>
          </p:cNvSpPr>
          <p:nvPr>
            <p:ph type="body" sz="quarter" idx="12"/>
          </p:nvPr>
        </p:nvSpPr>
        <p:spPr>
          <a:xfrm>
            <a:off x="1476375" y="695458"/>
            <a:ext cx="5399088" cy="62184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29" name="內容版面配置區 35"/>
          <p:cNvSpPr>
            <a:spLocks noGrp="1"/>
          </p:cNvSpPr>
          <p:nvPr>
            <p:ph sz="quarter" idx="13"/>
          </p:nvPr>
        </p:nvSpPr>
        <p:spPr>
          <a:xfrm>
            <a:off x="683569" y="1563689"/>
            <a:ext cx="7344420" cy="3024187"/>
          </a:xfrm>
        </p:spPr>
        <p:txBody>
          <a:bodyPr>
            <a:normAutofit/>
          </a:bodyPr>
          <a:lstStyle>
            <a:lvl1pPr marL="457189" indent="-457189">
              <a:buFont typeface="Wingdings" panose="05000000000000000000" pitchFamily="2" charset="2"/>
              <a:buChar char="l"/>
              <a:defRPr sz="2800" spc="12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3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36512" y="-20538"/>
            <a:ext cx="9180512" cy="5164038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210"/>
          <p:cNvSpPr/>
          <p:nvPr userDrawn="1"/>
        </p:nvSpPr>
        <p:spPr>
          <a:xfrm>
            <a:off x="198941" y="411510"/>
            <a:ext cx="8837557" cy="4536504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8" name="矩形 210"/>
          <p:cNvSpPr/>
          <p:nvPr userDrawn="1"/>
        </p:nvSpPr>
        <p:spPr>
          <a:xfrm>
            <a:off x="91437" y="339502"/>
            <a:ext cx="8837557" cy="4536504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35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2287"/>
            <a:ext cx="896114" cy="301753"/>
          </a:xfrm>
          <a:prstGeom prst="rect">
            <a:avLst/>
          </a:prstGeom>
        </p:spPr>
      </p:pic>
      <p:sp>
        <p:nvSpPr>
          <p:cNvPr id="10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212401" y="57601"/>
            <a:ext cx="4863656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55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32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0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11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7956000" y="57601"/>
            <a:ext cx="2087562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55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32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0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12" name="圓角矩形 11"/>
          <p:cNvSpPr/>
          <p:nvPr userDrawn="1"/>
        </p:nvSpPr>
        <p:spPr>
          <a:xfrm>
            <a:off x="673224" y="691656"/>
            <a:ext cx="6840000" cy="6480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zh-TW" altLang="en-US" sz="4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zh-TW" altLang="en-US" sz="4200" dirty="0"/>
          </a:p>
        </p:txBody>
      </p:sp>
      <p:pic>
        <p:nvPicPr>
          <p:cNvPr id="13" name="內容版面配置區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1" y="488512"/>
            <a:ext cx="1058368" cy="88060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341712"/>
            <a:ext cx="1296144" cy="1221926"/>
          </a:xfrm>
          <a:prstGeom prst="rect">
            <a:avLst/>
          </a:prstGeom>
        </p:spPr>
      </p:pic>
      <p:sp>
        <p:nvSpPr>
          <p:cNvPr id="15" name="文字版面配置區 27"/>
          <p:cNvSpPr>
            <a:spLocks noGrp="1"/>
          </p:cNvSpPr>
          <p:nvPr>
            <p:ph type="body" sz="quarter" idx="12"/>
          </p:nvPr>
        </p:nvSpPr>
        <p:spPr>
          <a:xfrm>
            <a:off x="1476375" y="706582"/>
            <a:ext cx="5399088" cy="61071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78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55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32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09" indent="0">
              <a:buFontTx/>
              <a:buNone/>
              <a:defRPr sz="42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6" name="內容版面配置區 35"/>
          <p:cNvSpPr>
            <a:spLocks noGrp="1"/>
          </p:cNvSpPr>
          <p:nvPr>
            <p:ph sz="quarter" idx="13"/>
          </p:nvPr>
        </p:nvSpPr>
        <p:spPr>
          <a:xfrm>
            <a:off x="683569" y="1563690"/>
            <a:ext cx="7344420" cy="3024187"/>
          </a:xfrm>
        </p:spPr>
        <p:txBody>
          <a:bodyPr>
            <a:normAutofit/>
          </a:bodyPr>
          <a:lstStyle>
            <a:lvl1pPr marL="457178" indent="-457178">
              <a:buFont typeface="Wingdings" panose="05000000000000000000" pitchFamily="2" charset="2"/>
              <a:buChar char="l"/>
              <a:defRPr sz="2800" spc="12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55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32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0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7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識補給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0263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210"/>
          <p:cNvSpPr/>
          <p:nvPr userDrawn="1"/>
        </p:nvSpPr>
        <p:spPr>
          <a:xfrm>
            <a:off x="198940" y="555526"/>
            <a:ext cx="8837557" cy="4392488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8" name="矩形 210"/>
          <p:cNvSpPr/>
          <p:nvPr userDrawn="1"/>
        </p:nvSpPr>
        <p:spPr>
          <a:xfrm>
            <a:off x="91436" y="411510"/>
            <a:ext cx="8837557" cy="4464496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3059832" y="323956"/>
            <a:ext cx="2808312" cy="656783"/>
            <a:chOff x="251520" y="123478"/>
            <a:chExt cx="2808312" cy="656783"/>
          </a:xfrm>
        </p:grpSpPr>
        <p:grpSp>
          <p:nvGrpSpPr>
            <p:cNvPr id="17" name="群組 16"/>
            <p:cNvGrpSpPr/>
            <p:nvPr/>
          </p:nvGrpSpPr>
          <p:grpSpPr>
            <a:xfrm>
              <a:off x="251520" y="123478"/>
              <a:ext cx="2808312" cy="656783"/>
              <a:chOff x="1763688" y="483518"/>
              <a:chExt cx="2808312" cy="656783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1835696" y="555526"/>
                <a:ext cx="2736304" cy="584775"/>
              </a:xfrm>
              <a:prstGeom prst="rect">
                <a:avLst/>
              </a:prstGeom>
              <a:solidFill>
                <a:sysClr val="windowText" lastClr="00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1763688" y="483518"/>
                <a:ext cx="2736304" cy="584775"/>
              </a:xfrm>
              <a:prstGeom prst="rect">
                <a:avLst/>
              </a:prstGeom>
              <a:solidFill>
                <a:srgbClr val="A18CD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知識補給站</a:t>
                </a:r>
              </a:p>
            </p:txBody>
          </p:sp>
        </p:grp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98" y="123478"/>
              <a:ext cx="585894" cy="606400"/>
            </a:xfrm>
            <a:prstGeom prst="rect">
              <a:avLst/>
            </a:prstGeom>
          </p:spPr>
        </p:pic>
      </p:grp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2286"/>
            <a:ext cx="896114" cy="301753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395289" y="1084788"/>
            <a:ext cx="8424862" cy="64866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A18CD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22" name="內容版面配置區 35"/>
          <p:cNvSpPr>
            <a:spLocks noGrp="1"/>
          </p:cNvSpPr>
          <p:nvPr>
            <p:ph sz="quarter" idx="13"/>
          </p:nvPr>
        </p:nvSpPr>
        <p:spPr>
          <a:xfrm>
            <a:off x="683569" y="1563689"/>
            <a:ext cx="7344420" cy="3024187"/>
          </a:xfrm>
        </p:spPr>
        <p:txBody>
          <a:bodyPr>
            <a:normAutofit/>
          </a:bodyPr>
          <a:lstStyle>
            <a:lvl1pPr marL="457189" indent="-457189">
              <a:buFont typeface="Wingdings" panose="05000000000000000000" pitchFamily="2" charset="2"/>
              <a:buChar char="l"/>
              <a:defRPr sz="2800" spc="12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3" name="文字版面配置區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400" y="57601"/>
            <a:ext cx="2775424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14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7956000" y="57601"/>
            <a:ext cx="2087562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011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f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0368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210"/>
          <p:cNvSpPr/>
          <p:nvPr userDrawn="1"/>
        </p:nvSpPr>
        <p:spPr>
          <a:xfrm>
            <a:off x="198940" y="555526"/>
            <a:ext cx="8837557" cy="4392488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8" name="矩形 210"/>
          <p:cNvSpPr/>
          <p:nvPr userDrawn="1"/>
        </p:nvSpPr>
        <p:spPr>
          <a:xfrm>
            <a:off x="91436" y="411510"/>
            <a:ext cx="8837557" cy="4464496"/>
          </a:xfrm>
          <a:custGeom>
            <a:avLst/>
            <a:gdLst>
              <a:gd name="connsiteX0" fmla="*/ 0 w 8712968"/>
              <a:gd name="connsiteY0" fmla="*/ 0 h 4732043"/>
              <a:gd name="connsiteX1" fmla="*/ 8712968 w 8712968"/>
              <a:gd name="connsiteY1" fmla="*/ 0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336451 w 8712968"/>
              <a:gd name="connsiteY1" fmla="*/ 290456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0 w 8712968"/>
              <a:gd name="connsiteY3" fmla="*/ 4732043 h 4732043"/>
              <a:gd name="connsiteX4" fmla="*/ 0 w 8712968"/>
              <a:gd name="connsiteY4" fmla="*/ 0 h 4732043"/>
              <a:gd name="connsiteX0" fmla="*/ 0 w 8712968"/>
              <a:gd name="connsiteY0" fmla="*/ 0 h 4732043"/>
              <a:gd name="connsiteX1" fmla="*/ 8519331 w 8712968"/>
              <a:gd name="connsiteY1" fmla="*/ 118334 h 4732043"/>
              <a:gd name="connsiteX2" fmla="*/ 8712968 w 8712968"/>
              <a:gd name="connsiteY2" fmla="*/ 4732043 h 4732043"/>
              <a:gd name="connsiteX3" fmla="*/ 86061 w 8712968"/>
              <a:gd name="connsiteY3" fmla="*/ 4538406 h 4732043"/>
              <a:gd name="connsiteX4" fmla="*/ 0 w 8712968"/>
              <a:gd name="connsiteY4" fmla="*/ 0 h 4732043"/>
              <a:gd name="connsiteX0" fmla="*/ 0 w 8648422"/>
              <a:gd name="connsiteY0" fmla="*/ 0 h 4721285"/>
              <a:gd name="connsiteX1" fmla="*/ 8519331 w 8648422"/>
              <a:gd name="connsiteY1" fmla="*/ 118334 h 4721285"/>
              <a:gd name="connsiteX2" fmla="*/ 8648422 w 8648422"/>
              <a:gd name="connsiteY2" fmla="*/ 4721285 h 4721285"/>
              <a:gd name="connsiteX3" fmla="*/ 86061 w 8648422"/>
              <a:gd name="connsiteY3" fmla="*/ 4538406 h 4721285"/>
              <a:gd name="connsiteX4" fmla="*/ 0 w 8648422"/>
              <a:gd name="connsiteY4" fmla="*/ 0 h 47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48422" h="4721285">
                <a:moveTo>
                  <a:pt x="0" y="0"/>
                </a:moveTo>
                <a:lnTo>
                  <a:pt x="8519331" y="118334"/>
                </a:lnTo>
                <a:lnTo>
                  <a:pt x="8648422" y="4721285"/>
                </a:lnTo>
                <a:lnTo>
                  <a:pt x="86061" y="453840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黑糖、柑橘類果皮、水（比例為</a:t>
            </a:r>
            <a:r>
              <a:rPr kumimoji="0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1:3:10</a:t>
            </a:r>
            <a:r>
              <a:rPr kumimoji="0" lang="zh-TW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）、發酵容器。</a:t>
            </a:r>
          </a:p>
        </p:txBody>
      </p:sp>
      <p:grpSp>
        <p:nvGrpSpPr>
          <p:cNvPr id="12" name="群組 11"/>
          <p:cNvGrpSpPr/>
          <p:nvPr userDrawn="1"/>
        </p:nvGrpSpPr>
        <p:grpSpPr>
          <a:xfrm>
            <a:off x="3059832" y="195487"/>
            <a:ext cx="2808312" cy="656783"/>
            <a:chOff x="251520" y="123478"/>
            <a:chExt cx="2808312" cy="656783"/>
          </a:xfrm>
        </p:grpSpPr>
        <p:grpSp>
          <p:nvGrpSpPr>
            <p:cNvPr id="13" name="群組 12"/>
            <p:cNvGrpSpPr/>
            <p:nvPr/>
          </p:nvGrpSpPr>
          <p:grpSpPr>
            <a:xfrm>
              <a:off x="251520" y="123478"/>
              <a:ext cx="2808312" cy="656783"/>
              <a:chOff x="1763688" y="483518"/>
              <a:chExt cx="2808312" cy="656783"/>
            </a:xfrm>
          </p:grpSpPr>
          <p:sp>
            <p:nvSpPr>
              <p:cNvPr id="15" name="文字方塊 14"/>
              <p:cNvSpPr txBox="1"/>
              <p:nvPr/>
            </p:nvSpPr>
            <p:spPr>
              <a:xfrm>
                <a:off x="1835696" y="555526"/>
                <a:ext cx="2736304" cy="584775"/>
              </a:xfrm>
              <a:prstGeom prst="rect">
                <a:avLst/>
              </a:prstGeom>
              <a:solidFill>
                <a:sysClr val="windowText" lastClr="00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763688" y="483518"/>
                <a:ext cx="2736304" cy="58477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Life Show</a:t>
                </a:r>
                <a:endPara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39" y="123478"/>
              <a:ext cx="574411" cy="606400"/>
            </a:xfrm>
            <a:prstGeom prst="rect">
              <a:avLst/>
            </a:prstGeom>
          </p:spPr>
        </p:pic>
      </p:grpSp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62286"/>
            <a:ext cx="896114" cy="301753"/>
          </a:xfrm>
          <a:prstGeom prst="rect">
            <a:avLst/>
          </a:prstGeom>
        </p:spPr>
      </p:pic>
      <p:sp>
        <p:nvSpPr>
          <p:cNvPr id="25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395289" y="842964"/>
            <a:ext cx="8424862" cy="64866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26" name="內容版面配置區 35"/>
          <p:cNvSpPr>
            <a:spLocks noGrp="1"/>
          </p:cNvSpPr>
          <p:nvPr>
            <p:ph sz="quarter" idx="13"/>
          </p:nvPr>
        </p:nvSpPr>
        <p:spPr>
          <a:xfrm>
            <a:off x="683569" y="1563689"/>
            <a:ext cx="7344420" cy="3024187"/>
          </a:xfrm>
        </p:spPr>
        <p:txBody>
          <a:bodyPr>
            <a:normAutofit/>
          </a:bodyPr>
          <a:lstStyle>
            <a:lvl1pPr marL="457189" indent="-457189">
              <a:buFont typeface="Wingdings" panose="05000000000000000000" pitchFamily="2" charset="2"/>
              <a:buChar char="l"/>
              <a:defRPr sz="2800" spc="120"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endParaRPr lang="zh-TW" altLang="en-US" dirty="0"/>
          </a:p>
        </p:txBody>
      </p:sp>
      <p:sp>
        <p:nvSpPr>
          <p:cNvPr id="18" name="文字版面配置區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400" y="57601"/>
            <a:ext cx="2775424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  <p:sp>
        <p:nvSpPr>
          <p:cNvPr id="19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7956000" y="57601"/>
            <a:ext cx="2087562" cy="1008062"/>
          </a:xfrm>
        </p:spPr>
        <p:txBody>
          <a:bodyPr/>
          <a:lstStyle>
            <a:lvl1pPr marL="0" indent="0">
              <a:buFontTx/>
              <a:buNone/>
              <a:defRPr kumimoji="1" lang="zh-TW" altLang="en-US" sz="1300" b="1" kern="12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189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914378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371566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1828754" indent="0">
              <a:buFontTx/>
              <a:buNone/>
              <a:defRPr sz="13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47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觀念檢測(選項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5112" y="-311958"/>
            <a:ext cx="9209112" cy="5180126"/>
          </a:xfrm>
          <a:prstGeom prst="rect">
            <a:avLst/>
          </a:prstGeom>
          <a:gradFill>
            <a:gsLst>
              <a:gs pos="0">
                <a:srgbClr val="4D1D73">
                  <a:alpha val="49000"/>
                </a:srgbClr>
              </a:gs>
              <a:gs pos="100000">
                <a:srgbClr val="E46C2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08520" y="4876006"/>
            <a:ext cx="9252520" cy="267494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20" y="2354401"/>
            <a:ext cx="2952328" cy="31012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833345" y="1404858"/>
            <a:ext cx="2304256" cy="21815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833345" y="2053617"/>
            <a:ext cx="2304256" cy="218152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833345" y="2702376"/>
            <a:ext cx="2304256" cy="21815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833345" y="3351134"/>
            <a:ext cx="2304256" cy="2181529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-468560" y="-812626"/>
            <a:ext cx="2088232" cy="2004703"/>
            <a:chOff x="-359903" y="-524594"/>
            <a:chExt cx="2088232" cy="2004703"/>
          </a:xfrm>
        </p:grpSpPr>
        <p:sp>
          <p:nvSpPr>
            <p:cNvPr id="14" name="橢圓 13"/>
            <p:cNvSpPr/>
            <p:nvPr/>
          </p:nvSpPr>
          <p:spPr>
            <a:xfrm>
              <a:off x="-359903" y="-524594"/>
              <a:ext cx="2088232" cy="2004703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79512" y="270396"/>
              <a:ext cx="1080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觀念</a:t>
              </a:r>
              <a:endPara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7980">
            <a:off x="6926696" y="-288803"/>
            <a:ext cx="2446687" cy="23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觀念檢測(選項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5112" y="-311958"/>
            <a:ext cx="9209112" cy="5180126"/>
          </a:xfrm>
          <a:prstGeom prst="rect">
            <a:avLst/>
          </a:prstGeom>
          <a:gradFill>
            <a:gsLst>
              <a:gs pos="0">
                <a:srgbClr val="4D1D73">
                  <a:alpha val="49000"/>
                </a:srgbClr>
              </a:gs>
              <a:gs pos="100000">
                <a:srgbClr val="E46C2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08520" y="4876006"/>
            <a:ext cx="9252520" cy="267494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50" y="2354401"/>
            <a:ext cx="2952328" cy="31012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76195" y="1404858"/>
            <a:ext cx="2304256" cy="21815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76195" y="2053617"/>
            <a:ext cx="2304256" cy="218152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76195" y="2702376"/>
            <a:ext cx="2304256" cy="21815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76195" y="3351134"/>
            <a:ext cx="2304256" cy="2181529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-468560" y="-812626"/>
            <a:ext cx="2088232" cy="2004703"/>
            <a:chOff x="-359903" y="-524594"/>
            <a:chExt cx="2088232" cy="2004703"/>
          </a:xfrm>
        </p:grpSpPr>
        <p:sp>
          <p:nvSpPr>
            <p:cNvPr id="14" name="橢圓 13"/>
            <p:cNvSpPr/>
            <p:nvPr/>
          </p:nvSpPr>
          <p:spPr>
            <a:xfrm>
              <a:off x="-359903" y="-524594"/>
              <a:ext cx="2088232" cy="2004703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79512" y="270396"/>
              <a:ext cx="1080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觀念</a:t>
              </a:r>
              <a:endPara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7980">
            <a:off x="6869545" y="-286437"/>
            <a:ext cx="2446687" cy="23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觀念檢測(選項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65112" y="-311958"/>
            <a:ext cx="9209112" cy="5180126"/>
          </a:xfrm>
          <a:prstGeom prst="rect">
            <a:avLst/>
          </a:prstGeom>
          <a:gradFill>
            <a:gsLst>
              <a:gs pos="0">
                <a:srgbClr val="4D1D73">
                  <a:alpha val="49000"/>
                </a:srgbClr>
              </a:gs>
              <a:gs pos="100000">
                <a:srgbClr val="E46C2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08520" y="4876006"/>
            <a:ext cx="9252520" cy="267494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90" y="2354401"/>
            <a:ext cx="2952328" cy="31012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8064A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19045" y="1404858"/>
            <a:ext cx="2304256" cy="218152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19045" y="2053617"/>
            <a:ext cx="2304256" cy="218152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19045" y="2702376"/>
            <a:ext cx="2304256" cy="21815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2"/>
          <a:stretch/>
        </p:blipFill>
        <p:spPr>
          <a:xfrm rot="2724730">
            <a:off x="3719045" y="3351134"/>
            <a:ext cx="2304256" cy="2181529"/>
          </a:xfrm>
          <a:prstGeom prst="rect">
            <a:avLst/>
          </a:prstGeom>
        </p:spPr>
      </p:pic>
      <p:grpSp>
        <p:nvGrpSpPr>
          <p:cNvPr id="13" name="群組 12"/>
          <p:cNvGrpSpPr/>
          <p:nvPr userDrawn="1"/>
        </p:nvGrpSpPr>
        <p:grpSpPr>
          <a:xfrm>
            <a:off x="-468560" y="-812626"/>
            <a:ext cx="2088232" cy="2004703"/>
            <a:chOff x="-359903" y="-524594"/>
            <a:chExt cx="2088232" cy="2004703"/>
          </a:xfrm>
        </p:grpSpPr>
        <p:sp>
          <p:nvSpPr>
            <p:cNvPr id="14" name="橢圓 13"/>
            <p:cNvSpPr/>
            <p:nvPr/>
          </p:nvSpPr>
          <p:spPr>
            <a:xfrm>
              <a:off x="-359903" y="-524594"/>
              <a:ext cx="2088232" cy="2004703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79512" y="270396"/>
              <a:ext cx="10801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觀念</a:t>
              </a:r>
              <a:endParaRPr kumimoji="0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檢測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7980">
            <a:off x="6877990" y="-367517"/>
            <a:ext cx="2446687" cy="23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810B-1D90-4A2C-BE20-7872401A6444}" type="datetimeFigureOut">
              <a:rPr lang="zh-TW" altLang="en-US" smtClean="0"/>
              <a:t>2020/6/10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F3B8-B911-4E08-A372-EB387C981D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6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3" r:id="rId4"/>
    <p:sldLayoutId id="2147483656" r:id="rId5"/>
    <p:sldLayoutId id="2147483657" r:id="rId6"/>
    <p:sldLayoutId id="2147483668" r:id="rId7"/>
    <p:sldLayoutId id="2147483669" r:id="rId8"/>
    <p:sldLayoutId id="2147483670" r:id="rId9"/>
    <p:sldLayoutId id="2147483671" r:id="rId10"/>
    <p:sldLayoutId id="2147483665" r:id="rId11"/>
    <p:sldLayoutId id="2147483666" r:id="rId12"/>
    <p:sldLayoutId id="214748367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microsoft.com/office/2007/relationships/hdphoto" Target="../media/hdphoto5.wdp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slide" Target="slide1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65112" y="-311958"/>
            <a:ext cx="9209112" cy="5180126"/>
          </a:xfrm>
          <a:prstGeom prst="rect">
            <a:avLst/>
          </a:prstGeom>
          <a:gradFill>
            <a:gsLst>
              <a:gs pos="0">
                <a:srgbClr val="4D1D73">
                  <a:alpha val="49000"/>
                </a:srgbClr>
              </a:gs>
              <a:gs pos="100000">
                <a:srgbClr val="E46C2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ctr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771800" y="1779662"/>
            <a:ext cx="3528392" cy="35283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8148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992955"/>
            <a:ext cx="2016224" cy="118773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3" b="98287" l="9987" r="98292">
                        <a14:foregroundMark x1="44547" y1="33645" x2="44547" y2="33645"/>
                        <a14:foregroundMark x1="57950" y1="37539" x2="57950" y2="3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685"/>
          <a:stretch/>
        </p:blipFill>
        <p:spPr>
          <a:xfrm>
            <a:off x="6804248" y="627533"/>
            <a:ext cx="2560594" cy="217504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285">
            <a:off x="2531596" y="1115044"/>
            <a:ext cx="1152128" cy="57606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014">
            <a:off x="1084846" y="490376"/>
            <a:ext cx="905072" cy="452536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586">
            <a:off x="5683815" y="2461386"/>
            <a:ext cx="857057" cy="428529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3152">
            <a:off x="6602421" y="384911"/>
            <a:ext cx="1152128" cy="576064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-108520" y="4876006"/>
            <a:ext cx="9252520" cy="2674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3419872" y="2577969"/>
            <a:ext cx="2520280" cy="2814531"/>
            <a:chOff x="3203849" y="2571750"/>
            <a:chExt cx="2520279" cy="2814531"/>
          </a:xfrm>
        </p:grpSpPr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84" b="33163" l="34364" r="618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16" r="35166" b="69049"/>
            <a:stretch/>
          </p:blipFill>
          <p:spPr>
            <a:xfrm>
              <a:off x="3275856" y="2571750"/>
              <a:ext cx="2448272" cy="2814531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9" y="2686921"/>
              <a:ext cx="2448272" cy="2571751"/>
            </a:xfrm>
            <a:prstGeom prst="rect">
              <a:avLst/>
            </a:prstGeom>
          </p:spPr>
        </p:pic>
      </p:grpSp>
      <p:pic>
        <p:nvPicPr>
          <p:cNvPr id="41" name="圖片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2752868"/>
            <a:ext cx="2952328" cy="2390631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512" y="2773407"/>
            <a:ext cx="3096344" cy="2390631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844" l="10000" r="100000">
                        <a14:foregroundMark x1="32891" y1="41484" x2="32891" y2="41484"/>
                        <a14:foregroundMark x1="37500" y1="40781" x2="37500" y2="40781"/>
                        <a14:foregroundMark x1="33125" y1="42656" x2="33125" y2="42656"/>
                        <a14:foregroundMark x1="36328" y1="67031" x2="36328" y2="67031"/>
                        <a14:foregroundMark x1="40000" y1="67891" x2="40000" y2="67891"/>
                        <a14:foregroundMark x1="37656" y1="68828" x2="37656" y2="68828"/>
                        <a14:foregroundMark x1="37891" y1="65859" x2="37891" y2="65859"/>
                        <a14:foregroundMark x1="62969" y1="63359" x2="62969" y2="63359"/>
                        <a14:foregroundMark x1="65234" y1="87266" x2="65234" y2="87266"/>
                        <a14:foregroundMark x1="27891" y1="80234" x2="27891" y2="80234"/>
                        <a14:foregroundMark x1="28359" y1="78438" x2="28359" y2="78438"/>
                        <a14:foregroundMark x1="27187" y1="78203" x2="27187" y2="7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98" y="2859782"/>
            <a:ext cx="2139702" cy="2139702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844" l="10000" r="100000">
                        <a14:foregroundMark x1="32891" y1="41484" x2="32891" y2="41484"/>
                        <a14:foregroundMark x1="37500" y1="40781" x2="37500" y2="40781"/>
                        <a14:foregroundMark x1="33125" y1="42656" x2="33125" y2="42656"/>
                        <a14:foregroundMark x1="36328" y1="67031" x2="36328" y2="67031"/>
                        <a14:foregroundMark x1="40000" y1="67891" x2="40000" y2="67891"/>
                        <a14:foregroundMark x1="37656" y1="68828" x2="37656" y2="68828"/>
                        <a14:foregroundMark x1="37891" y1="65859" x2="37891" y2="65859"/>
                        <a14:foregroundMark x1="62969" y1="63359" x2="62969" y2="63359"/>
                        <a14:foregroundMark x1="65234" y1="87266" x2="65234" y2="87266"/>
                        <a14:foregroundMark x1="27891" y1="80234" x2="27891" y2="80234"/>
                        <a14:foregroundMark x1="28359" y1="78438" x2="28359" y2="78438"/>
                        <a14:foregroundMark x1="27187" y1="78203" x2="27187" y2="78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4" y="2787774"/>
            <a:ext cx="2139702" cy="2139702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3131840" y="22117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315520" y="744914"/>
            <a:ext cx="247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化學</a:t>
            </a:r>
            <a:endParaRPr lang="zh-TW" alt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029692" y="1530904"/>
            <a:ext cx="3480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物質反應</a:t>
            </a:r>
            <a:endParaRPr lang="zh-TW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0" presetClass="path" presetSubtype="0" repeatCount="indefinite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91 0.00216 C 0.01111 0.00772 0.01093 0.01204 0.02135 0.00926 C 0.02448 -0.00772 0.02465 -2.6644E-6 0.02274 -0.01389 C 0.01024 -0.01142 0.01059 -0.01173 0.00191 -0.00247 C 0.00052 0.00834 3.88889E-6 0.00957 0.00191 0.00216 Z " pathEditMode="relative" rAng="0" ptsTypes="fffff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30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1982E-6 C 0.0092 0.00556 0.00903 0.00988 0.01944 0.00711 C 0.02257 -0.00987 0.02274 -0.00216 0.02083 -0.01605 C 0.00833 -0.01358 0.00868 -0.01389 -2.5E-6 -0.00463 C -0.00139 0.00618 -0.00191 0.00741 -2.5E-6 -2.21982E-6 Z " pathEditMode="relative" ptsTypes="fffff">
                                      <p:cBhvr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1982E-6 C 0.0092 0.00556 0.00903 0.00988 0.01944 0.00711 C 0.02257 -0.00987 0.02274 -0.00216 0.02083 -0.01605 C 0.00833 -0.01358 0.00868 -0.01389 -2.5E-6 -0.00463 C -0.00139 0.00618 -0.00191 0.00741 -2.5E-6 -2.21982E-6 Z " pathEditMode="relative" ptsTypes="fffff">
                                      <p:cBhvr>
                                        <p:cTn id="5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32099E-6 C 0.0118 0.00833 0.01163 -0.00062 0.02482 -0.00494 C 0.02899 -0.03025 0.02916 -0.01883 0.02673 -0.03889 C 0.01076 -0.03581 0.01128 -0.03642 3.05556E-6 -0.02254 C -0.00174 -0.00618 -0.00261 0.01111 3.05556E-6 4.32099E-6 Z " pathEditMode="relative" rAng="0" ptsTypes="AAAAA">
                                      <p:cBhvr>
                                        <p:cTn id="58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化學反應式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化學反應式</a:t>
            </a:r>
          </a:p>
          <a:p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988089" y="1515092"/>
            <a:ext cx="6909995" cy="5232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在生成物或反應物的後方註明反應的狀態</a:t>
            </a:r>
          </a:p>
        </p:txBody>
      </p:sp>
      <p:pic>
        <p:nvPicPr>
          <p:cNvPr id="27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24081" r="34141" b="22758"/>
          <a:stretch/>
        </p:blipFill>
        <p:spPr>
          <a:xfrm>
            <a:off x="3742667" y="2743200"/>
            <a:ext cx="1253067" cy="1362574"/>
          </a:xfrm>
          <a:prstGeom prst="rect">
            <a:avLst/>
          </a:prstGeom>
        </p:spPr>
      </p:pic>
      <p:sp>
        <p:nvSpPr>
          <p:cNvPr id="37" name="加號 36"/>
          <p:cNvSpPr/>
          <p:nvPr/>
        </p:nvSpPr>
        <p:spPr>
          <a:xfrm>
            <a:off x="2798295" y="3921236"/>
            <a:ext cx="454571" cy="47907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4057021" y="3921236"/>
            <a:ext cx="73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</a:t>
            </a:r>
            <a:r>
              <a:rPr lang="en-US" altLang="zh-TW" sz="2800" baseline="-25000" dirty="0" smtClean="0"/>
              <a:t>2</a:t>
            </a:r>
            <a:endParaRPr lang="zh-TW" altLang="en-US" sz="2800" baseline="-25000" dirty="0"/>
          </a:p>
        </p:txBody>
      </p:sp>
      <p:grpSp>
        <p:nvGrpSpPr>
          <p:cNvPr id="5" name="群組 4"/>
          <p:cNvGrpSpPr/>
          <p:nvPr/>
        </p:nvGrpSpPr>
        <p:grpSpPr>
          <a:xfrm>
            <a:off x="1992853" y="4136679"/>
            <a:ext cx="5758100" cy="360378"/>
            <a:chOff x="1992853" y="4136679"/>
            <a:chExt cx="5758100" cy="360378"/>
          </a:xfrm>
        </p:grpSpPr>
        <p:sp>
          <p:nvSpPr>
            <p:cNvPr id="10" name="文字方塊 9"/>
            <p:cNvSpPr txBox="1"/>
            <p:nvPr/>
          </p:nvSpPr>
          <p:spPr>
            <a:xfrm>
              <a:off x="1992853" y="4136679"/>
              <a:ext cx="379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(g)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4433905" y="4136679"/>
              <a:ext cx="379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(g)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7415605" y="4189280"/>
              <a:ext cx="335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(l)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5152843" y="4350127"/>
            <a:ext cx="1022718" cy="3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</a:rPr>
              <a:t>△</a:t>
            </a:r>
            <a:endParaRPr lang="zh-TW" altLang="en-US" sz="1800" b="1" dirty="0"/>
          </a:p>
        </p:txBody>
      </p:sp>
      <p:grpSp>
        <p:nvGrpSpPr>
          <p:cNvPr id="33" name="群組 32"/>
          <p:cNvGrpSpPr/>
          <p:nvPr/>
        </p:nvGrpSpPr>
        <p:grpSpPr>
          <a:xfrm>
            <a:off x="1371151" y="2036881"/>
            <a:ext cx="912177" cy="2407575"/>
            <a:chOff x="1371151" y="2036881"/>
            <a:chExt cx="912177" cy="2407575"/>
          </a:xfrm>
        </p:grpSpPr>
        <p:sp>
          <p:nvSpPr>
            <p:cNvPr id="34" name="文字方塊 33"/>
            <p:cNvSpPr txBox="1"/>
            <p:nvPr/>
          </p:nvSpPr>
          <p:spPr>
            <a:xfrm>
              <a:off x="1456673" y="3921236"/>
              <a:ext cx="818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2H</a:t>
              </a:r>
              <a:r>
                <a:rPr lang="en-US" altLang="zh-TW" sz="2800" baseline="-25000" dirty="0" smtClean="0"/>
                <a:t>2</a:t>
              </a:r>
              <a:endParaRPr lang="zh-TW" altLang="en-US" sz="2800" baseline="-25000" dirty="0"/>
            </a:p>
          </p:txBody>
        </p:sp>
        <p:grpSp>
          <p:nvGrpSpPr>
            <p:cNvPr id="35" name="群組 34"/>
            <p:cNvGrpSpPr/>
            <p:nvPr/>
          </p:nvGrpSpPr>
          <p:grpSpPr>
            <a:xfrm>
              <a:off x="1371151" y="2036881"/>
              <a:ext cx="912177" cy="1978273"/>
              <a:chOff x="1371151" y="2036881"/>
              <a:chExt cx="912177" cy="1978273"/>
            </a:xfrm>
          </p:grpSpPr>
          <p:pic>
            <p:nvPicPr>
              <p:cNvPr id="41" name="內容版面配置區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9" r="73736" b="17395"/>
              <a:stretch/>
            </p:blipFill>
            <p:spPr>
              <a:xfrm>
                <a:off x="1371151" y="2036881"/>
                <a:ext cx="912177" cy="1978273"/>
              </a:xfrm>
              <a:prstGeom prst="rect">
                <a:avLst/>
              </a:prstGeom>
            </p:spPr>
          </p:pic>
          <p:sp>
            <p:nvSpPr>
              <p:cNvPr id="42" name="文字方塊 41"/>
              <p:cNvSpPr txBox="1"/>
              <p:nvPr/>
            </p:nvSpPr>
            <p:spPr>
              <a:xfrm>
                <a:off x="1456672" y="2893877"/>
                <a:ext cx="7035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氫氣</a:t>
                </a:r>
              </a:p>
            </p:txBody>
          </p:sp>
        </p:grpSp>
      </p:grpSp>
      <p:grpSp>
        <p:nvGrpSpPr>
          <p:cNvPr id="43" name="群組 42"/>
          <p:cNvGrpSpPr/>
          <p:nvPr/>
        </p:nvGrpSpPr>
        <p:grpSpPr>
          <a:xfrm>
            <a:off x="6463015" y="1953768"/>
            <a:ext cx="1116003" cy="2550003"/>
            <a:chOff x="6463015" y="1953768"/>
            <a:chExt cx="1116003" cy="2550003"/>
          </a:xfrm>
        </p:grpSpPr>
        <p:grpSp>
          <p:nvGrpSpPr>
            <p:cNvPr id="44" name="群組 43"/>
            <p:cNvGrpSpPr/>
            <p:nvPr/>
          </p:nvGrpSpPr>
          <p:grpSpPr>
            <a:xfrm>
              <a:off x="6463015" y="1953768"/>
              <a:ext cx="1116003" cy="2550003"/>
              <a:chOff x="5825468" y="2065897"/>
              <a:chExt cx="1116003" cy="2550003"/>
            </a:xfrm>
          </p:grpSpPr>
          <p:pic>
            <p:nvPicPr>
              <p:cNvPr id="46" name="內容版面配置區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08" t="-1" b="16415"/>
              <a:stretch/>
            </p:blipFill>
            <p:spPr>
              <a:xfrm>
                <a:off x="5825468" y="2065897"/>
                <a:ext cx="1116003" cy="2142358"/>
              </a:xfrm>
              <a:prstGeom prst="rect">
                <a:avLst/>
              </a:prstGeom>
            </p:spPr>
          </p:pic>
          <p:sp>
            <p:nvSpPr>
              <p:cNvPr id="47" name="文字方塊 46"/>
              <p:cNvSpPr txBox="1"/>
              <p:nvPr/>
            </p:nvSpPr>
            <p:spPr>
              <a:xfrm>
                <a:off x="5993204" y="4092680"/>
                <a:ext cx="948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2H</a:t>
                </a:r>
                <a:r>
                  <a:rPr lang="en-US" altLang="zh-TW" sz="2800" baseline="-25000" dirty="0" smtClean="0"/>
                  <a:t>2</a:t>
                </a:r>
                <a:r>
                  <a:rPr lang="en-US" altLang="zh-TW" sz="2800" dirty="0" smtClean="0"/>
                  <a:t>O</a:t>
                </a:r>
                <a:endParaRPr lang="zh-TW" altLang="en-US" sz="2800" dirty="0"/>
              </a:p>
            </p:txBody>
          </p:sp>
        </p:grpSp>
        <p:sp>
          <p:nvSpPr>
            <p:cNvPr id="45" name="文字方塊 44"/>
            <p:cNvSpPr txBox="1"/>
            <p:nvPr/>
          </p:nvSpPr>
          <p:spPr>
            <a:xfrm>
              <a:off x="6669217" y="2924459"/>
              <a:ext cx="7035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4057021" y="2517393"/>
            <a:ext cx="583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右箭號 35"/>
          <p:cNvSpPr/>
          <p:nvPr/>
        </p:nvSpPr>
        <p:spPr>
          <a:xfrm>
            <a:off x="5152843" y="4096126"/>
            <a:ext cx="1113502" cy="2540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4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  <a:hlinkClick r:id="rId3" action="ppaction://hlinksldjump"/>
              </a:rPr>
              <a:t>化學反應式</a:t>
            </a:r>
            <a:r>
              <a:rPr lang="zh-TW" altLang="en-US" dirty="0" smtClean="0">
                <a:sym typeface="Wingdings 3" pitchFamily="18" charset="2"/>
              </a:rPr>
              <a:t>平衡化學反應式</a:t>
            </a:r>
            <a:endParaRPr lang="zh-TW" altLang="en-US" dirty="0">
              <a:sym typeface="Wingdings 3" pitchFamily="18" charset="2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 smtClean="0"/>
              <a:t>平衡化學</a:t>
            </a:r>
            <a:r>
              <a:rPr lang="zh-TW" altLang="en-US" dirty="0"/>
              <a:t>反應式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 列出</a:t>
            </a:r>
            <a:r>
              <a:rPr lang="zh-TW" altLang="en-US" dirty="0"/>
              <a:t>反應物與生成物</a:t>
            </a:r>
          </a:p>
        </p:txBody>
      </p:sp>
      <p:sp>
        <p:nvSpPr>
          <p:cNvPr id="6" name="矩形 5"/>
          <p:cNvSpPr/>
          <p:nvPr/>
        </p:nvSpPr>
        <p:spPr>
          <a:xfrm>
            <a:off x="1369976" y="2333375"/>
            <a:ext cx="640404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4500" dirty="0">
                <a:latin typeface="MyriadPro-Regular" panose="020B0503030403020204" pitchFamily="34" charset="0"/>
              </a:rPr>
              <a:t>　N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</a:t>
            </a:r>
            <a:r>
              <a:rPr lang="zh-TW" altLang="en-US" sz="4500" dirty="0">
                <a:latin typeface="DFHei-Lt-HKP-BF"/>
              </a:rPr>
              <a:t>＋　</a:t>
            </a:r>
            <a:r>
              <a:rPr lang="en-US" altLang="zh-TW" sz="4500" dirty="0">
                <a:latin typeface="MyriadPro-Regular" panose="020B0503030403020204" pitchFamily="34" charset="0"/>
              </a:rPr>
              <a:t>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 </a:t>
            </a:r>
            <a:r>
              <a:rPr lang="en-US" altLang="zh-TW" sz="4500" dirty="0">
                <a:latin typeface="MyriadPro-Regular" panose="020B0503030403020204" pitchFamily="34" charset="0"/>
              </a:rPr>
              <a:t>→　NH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3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baseline="-25000" dirty="0">
                <a:latin typeface="MyriadPro-Regular" panose="020B0503030403020204" pitchFamily="34" charset="0"/>
              </a:rPr>
              <a:t> </a:t>
            </a:r>
            <a:endParaRPr lang="zh-TW" altLang="en-US" sz="4500" baseline="-25000" dirty="0"/>
          </a:p>
        </p:txBody>
      </p:sp>
    </p:spTree>
    <p:extLst>
      <p:ext uri="{BB962C8B-B14F-4D97-AF65-F5344CB8AC3E}">
        <p14:creationId xmlns:p14="http://schemas.microsoft.com/office/powerpoint/2010/main" val="1948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1" y="57601"/>
            <a:ext cx="4863656" cy="391467"/>
          </a:xfrm>
        </p:spPr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  <a:hlinkClick r:id="rId2" action="ppaction://hlinksldjump"/>
              </a:rPr>
              <a:t>化學反應式</a:t>
            </a:r>
            <a:r>
              <a:rPr lang="zh-TW" altLang="en-US" dirty="0" smtClean="0">
                <a:sym typeface="Wingdings 3" pitchFamily="18" charset="2"/>
              </a:rPr>
              <a:t>平衡</a:t>
            </a:r>
            <a:r>
              <a:rPr lang="zh-TW" altLang="en-US" dirty="0">
                <a:sym typeface="Wingdings 3" pitchFamily="18" charset="2"/>
              </a:rPr>
              <a:t>化學反應式</a:t>
            </a:r>
          </a:p>
          <a:p>
            <a:endParaRPr lang="zh-TW" altLang="en-US" dirty="0">
              <a:sym typeface="Wingdings 3" pitchFamily="18" charset="2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假設化學式最複雜的</a:t>
            </a:r>
            <a:r>
              <a:rPr lang="en-US" altLang="zh-TW" dirty="0"/>
              <a:t>NH</a:t>
            </a:r>
            <a:r>
              <a:rPr lang="en-US" altLang="zh-TW" baseline="-25000" dirty="0"/>
              <a:t>3</a:t>
            </a:r>
            <a:r>
              <a:rPr lang="zh-TW" altLang="en-US" dirty="0"/>
              <a:t>係數為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69976" y="2333375"/>
            <a:ext cx="640404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4500" dirty="0">
                <a:latin typeface="MyriadPro-Regular" panose="020B0503030403020204" pitchFamily="34" charset="0"/>
              </a:rPr>
              <a:t>　N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</a:t>
            </a:r>
            <a:r>
              <a:rPr lang="zh-TW" altLang="en-US" sz="4500" dirty="0">
                <a:latin typeface="DFHei-Lt-HKP-BF"/>
              </a:rPr>
              <a:t>＋　</a:t>
            </a:r>
            <a:r>
              <a:rPr lang="en-US" altLang="zh-TW" sz="4500" dirty="0">
                <a:latin typeface="MyriadPro-Regular" panose="020B0503030403020204" pitchFamily="34" charset="0"/>
              </a:rPr>
              <a:t>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 </a:t>
            </a:r>
            <a:r>
              <a:rPr lang="en-US" altLang="zh-TW" sz="4500" dirty="0">
                <a:latin typeface="MyriadPro-Regular" panose="020B0503030403020204" pitchFamily="34" charset="0"/>
              </a:rPr>
              <a:t>→　NH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3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baseline="-25000" dirty="0">
                <a:latin typeface="MyriadPro-Regular" panose="020B0503030403020204" pitchFamily="34" charset="0"/>
              </a:rPr>
              <a:t> </a:t>
            </a:r>
            <a:endParaRPr lang="zh-TW" altLang="en-US" sz="4500" baseline="-25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772704" y="2333374"/>
            <a:ext cx="4327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</a:rPr>
              <a:t>1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sp>
        <p:nvSpPr>
          <p:cNvPr id="11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zh-TW" dirty="0"/>
              <a:t>平衡化學</a:t>
            </a:r>
            <a:r>
              <a:rPr lang="zh-TW" altLang="zh-TW" dirty="0" smtClean="0"/>
              <a:t>反應式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9126840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1" y="57601"/>
            <a:ext cx="4863656" cy="281191"/>
          </a:xfrm>
        </p:spPr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  <a:hlinkClick r:id="rId2" action="ppaction://hlinksldjump"/>
              </a:rPr>
              <a:t>化學反應式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平衡化學反應式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3. </a:t>
            </a:r>
            <a:r>
              <a:rPr lang="zh-TW" altLang="en-US" dirty="0"/>
              <a:t>平衡反應前後的原子總數</a:t>
            </a:r>
          </a:p>
        </p:txBody>
      </p:sp>
      <p:sp>
        <p:nvSpPr>
          <p:cNvPr id="12" name="矩形 11"/>
          <p:cNvSpPr/>
          <p:nvPr/>
        </p:nvSpPr>
        <p:spPr>
          <a:xfrm>
            <a:off x="1369976" y="2333375"/>
            <a:ext cx="640404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4500" dirty="0">
                <a:latin typeface="MyriadPro-Regular" panose="020B0503030403020204" pitchFamily="34" charset="0"/>
              </a:rPr>
              <a:t>　N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</a:t>
            </a:r>
            <a:r>
              <a:rPr lang="zh-TW" altLang="en-US" sz="4500" dirty="0">
                <a:latin typeface="DFHei-Lt-HKP-BF"/>
              </a:rPr>
              <a:t>＋　</a:t>
            </a:r>
            <a:r>
              <a:rPr lang="en-US" altLang="zh-TW" sz="4500" dirty="0">
                <a:latin typeface="MyriadPro-Regular" panose="020B0503030403020204" pitchFamily="34" charset="0"/>
              </a:rPr>
              <a:t>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 </a:t>
            </a:r>
            <a:r>
              <a:rPr lang="en-US" altLang="zh-TW" sz="4500" dirty="0">
                <a:latin typeface="MyriadPro-Regular" panose="020B0503030403020204" pitchFamily="34" charset="0"/>
              </a:rPr>
              <a:t>→　NH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3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baseline="-25000" dirty="0">
                <a:latin typeface="MyriadPro-Regular" panose="020B0503030403020204" pitchFamily="34" charset="0"/>
              </a:rPr>
              <a:t> </a:t>
            </a:r>
            <a:endParaRPr lang="zh-TW" altLang="en-US" sz="4500" baseline="-250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349597" y="2071276"/>
            <a:ext cx="534920" cy="1357443"/>
            <a:chOff x="1950074" y="2729425"/>
            <a:chExt cx="713227" cy="1809923"/>
          </a:xfrm>
        </p:grpSpPr>
        <p:sp>
          <p:nvSpPr>
            <p:cNvPr id="16" name="文字方塊 15"/>
            <p:cNvSpPr txBox="1"/>
            <p:nvPr/>
          </p:nvSpPr>
          <p:spPr>
            <a:xfrm>
              <a:off x="2015230" y="2729425"/>
              <a:ext cx="577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rgbClr val="FF0000"/>
                  </a:solidFill>
                </a:rPr>
                <a:t>1</a:t>
              </a:r>
              <a:endParaRPr lang="zh-TW" altLang="en-US" sz="4500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015230" y="3492908"/>
              <a:ext cx="577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rgbClr val="FF0000"/>
                  </a:solidFill>
                </a:rPr>
                <a:t>2</a:t>
              </a:r>
              <a:endParaRPr lang="zh-TW" altLang="en-US" sz="45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1950074" y="3618996"/>
              <a:ext cx="7132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5772704" y="2333374"/>
            <a:ext cx="4327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</a:rPr>
              <a:t>1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sp>
        <p:nvSpPr>
          <p:cNvPr id="22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zh-TW" dirty="0"/>
              <a:t>平衡化學</a:t>
            </a:r>
            <a:r>
              <a:rPr lang="zh-TW" altLang="zh-TW" dirty="0" smtClean="0"/>
              <a:t>反應式</a:t>
            </a:r>
            <a:endParaRPr lang="zh-TW" altLang="en-US" dirty="0"/>
          </a:p>
        </p:txBody>
      </p:sp>
      <p:cxnSp>
        <p:nvCxnSpPr>
          <p:cNvPr id="23" name="直線接點 22"/>
          <p:cNvCxnSpPr/>
          <p:nvPr/>
        </p:nvCxnSpPr>
        <p:spPr>
          <a:xfrm>
            <a:off x="1600200" y="3675109"/>
            <a:ext cx="4407576" cy="37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980389" y="3095121"/>
            <a:ext cx="0" cy="595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1627797" y="3230575"/>
            <a:ext cx="0" cy="460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1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1369976" y="2333375"/>
            <a:ext cx="640404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4500" dirty="0">
                <a:latin typeface="MyriadPro-Regular" panose="020B0503030403020204" pitchFamily="34" charset="0"/>
              </a:rPr>
              <a:t>　N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</a:t>
            </a:r>
            <a:r>
              <a:rPr lang="zh-TW" altLang="en-US" sz="4500" dirty="0">
                <a:latin typeface="DFHei-Lt-HKP-BF"/>
              </a:rPr>
              <a:t>＋　</a:t>
            </a:r>
            <a:r>
              <a:rPr lang="en-US" altLang="zh-TW" sz="4500" dirty="0">
                <a:latin typeface="MyriadPro-Regular" panose="020B0503030403020204" pitchFamily="34" charset="0"/>
              </a:rPr>
              <a:t>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 </a:t>
            </a:r>
            <a:r>
              <a:rPr lang="en-US" altLang="zh-TW" sz="4500" dirty="0">
                <a:latin typeface="MyriadPro-Regular" panose="020B0503030403020204" pitchFamily="34" charset="0"/>
              </a:rPr>
              <a:t>→　NH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3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baseline="-25000" dirty="0">
                <a:latin typeface="MyriadPro-Regular" panose="020B0503030403020204" pitchFamily="34" charset="0"/>
              </a:rPr>
              <a:t> </a:t>
            </a:r>
            <a:endParaRPr lang="zh-TW" altLang="en-US" sz="4500" baseline="-25000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1" y="57601"/>
            <a:ext cx="4863656" cy="438461"/>
          </a:xfrm>
        </p:spPr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  <a:hlinkClick r:id="rId2" action="ppaction://hlinksldjump"/>
              </a:rPr>
              <a:t>化學反應式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平衡化學反應式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1652953" y="695458"/>
            <a:ext cx="5222509" cy="621841"/>
          </a:xfrm>
        </p:spPr>
        <p:txBody>
          <a:bodyPr/>
          <a:lstStyle/>
          <a:p>
            <a:r>
              <a:rPr lang="zh-TW" altLang="zh-TW" dirty="0"/>
              <a:t>平衡化學反應式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683569" y="1563690"/>
            <a:ext cx="7344420" cy="50161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</a:t>
            </a:r>
            <a:r>
              <a:rPr lang="en-US" altLang="zh-TW" dirty="0" smtClean="0"/>
              <a:t>.</a:t>
            </a:r>
            <a:r>
              <a:rPr lang="zh-TW" altLang="en-US" dirty="0" smtClean="0"/>
              <a:t> 平衡</a:t>
            </a:r>
            <a:r>
              <a:rPr lang="zh-TW" altLang="en-US" dirty="0"/>
              <a:t>反應前後的原子總數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5772704" y="2333374"/>
            <a:ext cx="4327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</a:rPr>
              <a:t>1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grpSp>
        <p:nvGrpSpPr>
          <p:cNvPr id="39" name="群組 38"/>
          <p:cNvGrpSpPr/>
          <p:nvPr/>
        </p:nvGrpSpPr>
        <p:grpSpPr>
          <a:xfrm>
            <a:off x="1349597" y="2071276"/>
            <a:ext cx="534920" cy="1357443"/>
            <a:chOff x="1950074" y="2729425"/>
            <a:chExt cx="713227" cy="1809923"/>
          </a:xfrm>
        </p:grpSpPr>
        <p:sp>
          <p:nvSpPr>
            <p:cNvPr id="40" name="文字方塊 39"/>
            <p:cNvSpPr txBox="1"/>
            <p:nvPr/>
          </p:nvSpPr>
          <p:spPr>
            <a:xfrm>
              <a:off x="2015230" y="2729425"/>
              <a:ext cx="577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rgbClr val="FF0000"/>
                  </a:solidFill>
                </a:rPr>
                <a:t>1</a:t>
              </a:r>
              <a:endParaRPr lang="zh-TW" altLang="en-US" sz="4500" dirty="0">
                <a:solidFill>
                  <a:srgbClr val="FF0000"/>
                </a:solidFill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2015230" y="3492908"/>
              <a:ext cx="577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rgbClr val="FF0000"/>
                  </a:solidFill>
                </a:rPr>
                <a:t>2</a:t>
              </a:r>
              <a:endParaRPr lang="zh-TW" altLang="en-US" sz="4500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直線接點 41"/>
            <p:cNvCxnSpPr/>
            <p:nvPr/>
          </p:nvCxnSpPr>
          <p:spPr>
            <a:xfrm>
              <a:off x="1950074" y="3618996"/>
              <a:ext cx="7132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/>
          <p:cNvGrpSpPr/>
          <p:nvPr/>
        </p:nvGrpSpPr>
        <p:grpSpPr>
          <a:xfrm>
            <a:off x="3519952" y="2071276"/>
            <a:ext cx="534920" cy="1357443"/>
            <a:chOff x="1950074" y="2729425"/>
            <a:chExt cx="713227" cy="1809923"/>
          </a:xfrm>
        </p:grpSpPr>
        <p:sp>
          <p:nvSpPr>
            <p:cNvPr id="44" name="文字方塊 43"/>
            <p:cNvSpPr txBox="1"/>
            <p:nvPr/>
          </p:nvSpPr>
          <p:spPr>
            <a:xfrm>
              <a:off x="2015230" y="2729425"/>
              <a:ext cx="577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rgbClr val="FF0000"/>
                  </a:solidFill>
                </a:rPr>
                <a:t>3</a:t>
              </a:r>
              <a:endParaRPr lang="zh-TW" altLang="en-US" sz="4500" dirty="0">
                <a:solidFill>
                  <a:srgbClr val="FF0000"/>
                </a:solidFill>
              </a:endParaRPr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2015230" y="3492908"/>
              <a:ext cx="57705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500" dirty="0">
                  <a:solidFill>
                    <a:srgbClr val="FF0000"/>
                  </a:solidFill>
                </a:rPr>
                <a:t>2</a:t>
              </a:r>
              <a:endParaRPr lang="zh-TW" altLang="en-US" sz="4500" dirty="0">
                <a:solidFill>
                  <a:srgbClr val="FF0000"/>
                </a:solidFill>
              </a:endParaRPr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1950074" y="3618996"/>
              <a:ext cx="7132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接點 9"/>
          <p:cNvCxnSpPr/>
          <p:nvPr/>
        </p:nvCxnSpPr>
        <p:spPr>
          <a:xfrm flipV="1">
            <a:off x="3749588" y="3678867"/>
            <a:ext cx="2258188" cy="59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5980389" y="3095121"/>
            <a:ext cx="0" cy="5956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775686" y="3294518"/>
            <a:ext cx="0" cy="3962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21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369976" y="2333375"/>
            <a:ext cx="6404048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TW" sz="4500" dirty="0">
                <a:latin typeface="MyriadPro-Regular" panose="020B0503030403020204" pitchFamily="34" charset="0"/>
              </a:rPr>
              <a:t>　N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</a:t>
            </a:r>
            <a:r>
              <a:rPr lang="zh-TW" altLang="en-US" sz="4500" dirty="0">
                <a:latin typeface="DFHei-Lt-HKP-BF"/>
              </a:rPr>
              <a:t>＋　</a:t>
            </a:r>
            <a:r>
              <a:rPr lang="en-US" altLang="zh-TW" sz="4500" dirty="0">
                <a:latin typeface="MyriadPro-Regular" panose="020B0503030403020204" pitchFamily="34" charset="0"/>
              </a:rPr>
              <a:t>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2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dirty="0">
                <a:latin typeface="MyriadPro-Regular" panose="020B0503030403020204" pitchFamily="34" charset="0"/>
              </a:rPr>
              <a:t>   </a:t>
            </a:r>
            <a:r>
              <a:rPr lang="en-US" altLang="zh-TW" sz="4500" dirty="0">
                <a:latin typeface="MyriadPro-Regular" panose="020B0503030403020204" pitchFamily="34" charset="0"/>
              </a:rPr>
              <a:t>→　NH</a:t>
            </a:r>
            <a:r>
              <a:rPr lang="en-US" altLang="zh-TW" sz="4500" baseline="-25000" dirty="0">
                <a:latin typeface="MyriadPro-Regular" panose="020B0503030403020204" pitchFamily="34" charset="0"/>
              </a:rPr>
              <a:t>3</a:t>
            </a:r>
            <a:r>
              <a:rPr lang="en-US" altLang="zh-TW" sz="4500" dirty="0">
                <a:latin typeface="MyriadPro-Regular" panose="020B0503030403020204" pitchFamily="34" charset="0"/>
              </a:rPr>
              <a:t> </a:t>
            </a:r>
            <a:r>
              <a:rPr lang="zh-TW" altLang="en-US" sz="4500" baseline="-25000" dirty="0">
                <a:latin typeface="MyriadPro-Regular" panose="020B0503030403020204" pitchFamily="34" charset="0"/>
              </a:rPr>
              <a:t> </a:t>
            </a:r>
            <a:endParaRPr lang="zh-TW" altLang="en-US" sz="4500" baseline="-25000" dirty="0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1" y="57601"/>
            <a:ext cx="4863656" cy="375757"/>
          </a:xfrm>
        </p:spPr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  <a:hlinkClick r:id="rId2" action="ppaction://hlinksldjump"/>
              </a:rPr>
              <a:t>化學反應式</a:t>
            </a:r>
            <a:r>
              <a:rPr lang="zh-TW" altLang="en-US" dirty="0">
                <a:sym typeface="Wingdings 3" pitchFamily="18" charset="2"/>
              </a:rPr>
              <a:t>平衡化學反應式</a:t>
            </a:r>
          </a:p>
          <a:p>
            <a:endParaRPr lang="zh-TW" altLang="en-US" dirty="0">
              <a:sym typeface="Wingdings 3" pitchFamily="18" charset="2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4</a:t>
            </a:r>
            <a:r>
              <a:rPr lang="en-US" altLang="zh-TW" dirty="0" smtClean="0"/>
              <a:t>.</a:t>
            </a:r>
            <a:r>
              <a:rPr lang="zh-TW" altLang="en-US" dirty="0" smtClean="0"/>
              <a:t> 係數</a:t>
            </a:r>
            <a:r>
              <a:rPr lang="zh-TW" altLang="en-US" dirty="0"/>
              <a:t>調整為整數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772704" y="2297501"/>
            <a:ext cx="4327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</a:rPr>
              <a:t>2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362653" y="2297500"/>
            <a:ext cx="4327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</a:rPr>
              <a:t>1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568819" y="2297500"/>
            <a:ext cx="381388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TW" sz="4500" dirty="0">
                <a:solidFill>
                  <a:srgbClr val="FF0000"/>
                </a:solidFill>
              </a:rPr>
              <a:t>3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zh-TW" dirty="0"/>
              <a:t>平衡化學</a:t>
            </a:r>
            <a:r>
              <a:rPr lang="zh-TW" altLang="zh-TW" dirty="0" smtClean="0"/>
              <a:t>反應式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857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9599 L -2.77778E-6 -1.728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8395 L 3.33333E-6 4.93827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7" grpId="0"/>
      <p:bldP spid="17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  <a:hlinkClick r:id="rId3" action="ppaction://hlinksldjump"/>
              </a:rPr>
              <a:t>化學反應式</a:t>
            </a:r>
            <a:r>
              <a:rPr lang="zh-TW" altLang="en-US" dirty="0" smtClean="0">
                <a:sym typeface="Wingdings 3" pitchFamily="18" charset="2"/>
              </a:rPr>
              <a:t>平衡化學反應式</a:t>
            </a:r>
            <a:endParaRPr lang="zh-TW" altLang="en-US" dirty="0">
              <a:sym typeface="Wingdings 3" pitchFamily="18" charset="2"/>
            </a:endParaRP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P.99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5</a:t>
            </a:r>
            <a:r>
              <a:rPr lang="en-US" altLang="zh-TW" dirty="0" smtClean="0"/>
              <a:t>.</a:t>
            </a:r>
            <a:r>
              <a:rPr lang="zh-TW" altLang="en-US" dirty="0" smtClean="0"/>
              <a:t> 加上</a:t>
            </a:r>
            <a:r>
              <a:rPr lang="zh-TW" altLang="en-US" dirty="0"/>
              <a:t>反應條件及狀態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7" y="1860241"/>
            <a:ext cx="8353778" cy="2910725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7055004" y="4343322"/>
            <a:ext cx="1945970" cy="672199"/>
            <a:chOff x="6271263" y="4083918"/>
            <a:chExt cx="2724671" cy="941187"/>
          </a:xfrm>
        </p:grpSpPr>
        <p:grpSp>
          <p:nvGrpSpPr>
            <p:cNvPr id="16" name="群組 15"/>
            <p:cNvGrpSpPr/>
            <p:nvPr/>
          </p:nvGrpSpPr>
          <p:grpSpPr>
            <a:xfrm>
              <a:off x="6271263" y="4377683"/>
              <a:ext cx="2684841" cy="608003"/>
              <a:chOff x="6567679" y="4594491"/>
              <a:chExt cx="2684841" cy="608003"/>
            </a:xfrm>
          </p:grpSpPr>
          <p:sp>
            <p:nvSpPr>
              <p:cNvPr id="18" name="圓角矩形 17">
                <a:hlinkClick r:id="" action="ppaction://noaction"/>
              </p:cNvPr>
              <p:cNvSpPr/>
              <p:nvPr/>
            </p:nvSpPr>
            <p:spPr>
              <a:xfrm>
                <a:off x="6668502" y="4635209"/>
                <a:ext cx="2584018" cy="567285"/>
              </a:xfrm>
              <a:prstGeom prst="round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返回</a:t>
                </a:r>
              </a:p>
            </p:txBody>
          </p:sp>
          <p:sp>
            <p:nvSpPr>
              <p:cNvPr id="19" name="圓角矩形 18">
                <a:hlinkClick r:id="rId5" action="ppaction://hlinksldjump"/>
              </p:cNvPr>
              <p:cNvSpPr/>
              <p:nvPr/>
            </p:nvSpPr>
            <p:spPr>
              <a:xfrm>
                <a:off x="6567679" y="4594491"/>
                <a:ext cx="2621220" cy="544380"/>
              </a:xfrm>
              <a:prstGeom prst="roundRect">
                <a:avLst/>
              </a:prstGeom>
              <a:solidFill>
                <a:srgbClr val="A18C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知識補給站</a:t>
                </a:r>
              </a:p>
            </p:txBody>
          </p:sp>
        </p:grpSp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177" y="4083918"/>
              <a:ext cx="905757" cy="941187"/>
            </a:xfrm>
            <a:prstGeom prst="rect">
              <a:avLst/>
            </a:prstGeom>
          </p:spPr>
        </p:pic>
      </p:grpSp>
      <p:sp>
        <p:nvSpPr>
          <p:cNvPr id="14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zh-TW" dirty="0"/>
              <a:t>平衡化學</a:t>
            </a:r>
            <a:r>
              <a:rPr lang="zh-TW" altLang="zh-TW" dirty="0" smtClean="0"/>
              <a:t>反應式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22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95288" y="1033995"/>
            <a:ext cx="8424862" cy="648667"/>
          </a:xfrm>
        </p:spPr>
        <p:txBody>
          <a:bodyPr/>
          <a:lstStyle/>
          <a:p>
            <a:r>
              <a:rPr lang="zh-TW" altLang="en-US" dirty="0"/>
              <a:t>守恆定律的運用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70" y="1563689"/>
            <a:ext cx="4532230" cy="3024187"/>
          </a:xfrm>
        </p:spPr>
        <p:txBody>
          <a:bodyPr/>
          <a:lstStyle/>
          <a:p>
            <a:r>
              <a:rPr lang="zh-TW" altLang="en-US" dirty="0"/>
              <a:t>化學反應前後除了原子不滅（即質量守恆）外，還須遵守電荷平衡、能量守恆。</a:t>
            </a:r>
          </a:p>
          <a:p>
            <a:r>
              <a:rPr lang="zh-TW" altLang="en-US" dirty="0"/>
              <a:t>核反應不屬於一般化學反應，它不遵守質量守恆，而是質能互換。</a:t>
            </a: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P.99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215799" y="1502919"/>
            <a:ext cx="3309266" cy="2989552"/>
            <a:chOff x="5364088" y="1419622"/>
            <a:chExt cx="2808312" cy="253699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4088" y="1419622"/>
              <a:ext cx="2808312" cy="2536995"/>
            </a:xfrm>
            <a:prstGeom prst="ellipse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47005" y="1613039"/>
              <a:ext cx="2153298" cy="21532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1"/>
          <a:stretch/>
        </p:blipFill>
        <p:spPr>
          <a:xfrm flipH="1">
            <a:off x="2341287" y="699542"/>
            <a:ext cx="847455" cy="7887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1"/>
          <a:stretch/>
        </p:blipFill>
        <p:spPr>
          <a:xfrm>
            <a:off x="6074084" y="710831"/>
            <a:ext cx="847455" cy="788750"/>
          </a:xfrm>
          <a:prstGeom prst="rect">
            <a:avLst/>
          </a:prstGeom>
        </p:spPr>
      </p:pic>
      <p:sp>
        <p:nvSpPr>
          <p:cNvPr id="11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0" y="73366"/>
            <a:ext cx="4231131" cy="239149"/>
          </a:xfrm>
        </p:spPr>
        <p:txBody>
          <a:bodyPr/>
          <a:lstStyle/>
          <a:p>
            <a:pPr algn="l"/>
            <a:r>
              <a:rPr lang="en-US" altLang="zh-TW" sz="1200" dirty="0" smtClean="0">
                <a:solidFill>
                  <a:schemeClr val="bg1"/>
                </a:solidFill>
              </a:rPr>
              <a:t>4-1</a:t>
            </a:r>
            <a:r>
              <a:rPr lang="zh-TW" altLang="en-US" sz="1200" dirty="0" smtClean="0">
                <a:solidFill>
                  <a:schemeClr val="bg1"/>
                </a:solidFill>
              </a:rPr>
              <a:t> 化學</a:t>
            </a:r>
            <a:r>
              <a:rPr lang="zh-TW" altLang="en-US" sz="1200" dirty="0">
                <a:solidFill>
                  <a:schemeClr val="bg1"/>
                </a:solidFill>
              </a:rPr>
              <a:t>反應式與化學計量</a:t>
            </a:r>
            <a:r>
              <a:rPr lang="zh-TW" altLang="en-US" sz="1200" dirty="0" smtClean="0">
                <a:solidFill>
                  <a:schemeClr val="bg1"/>
                </a:solidFill>
                <a:sym typeface="Wingdings 3" pitchFamily="18" charset="2"/>
              </a:rPr>
              <a:t></a:t>
            </a:r>
            <a:r>
              <a:rPr lang="zh-TW" altLang="en-US" sz="1200" dirty="0">
                <a:solidFill>
                  <a:schemeClr val="bg1"/>
                </a:solidFill>
                <a:sym typeface="Wingdings 3" pitchFamily="18" charset="2"/>
                <a:hlinkClick r:id="rId5" action="ppaction://hlinksldjump"/>
              </a:rPr>
              <a:t>化學</a:t>
            </a:r>
            <a:r>
              <a:rPr lang="zh-TW" altLang="en-US" sz="1200" dirty="0" smtClean="0">
                <a:solidFill>
                  <a:schemeClr val="bg1"/>
                </a:solidFill>
                <a:sym typeface="Wingdings 3" pitchFamily="18" charset="2"/>
                <a:hlinkClick r:id="rId5" action="ppaction://hlinksldjump"/>
              </a:rPr>
              <a:t>反應式</a:t>
            </a:r>
            <a:r>
              <a:rPr lang="zh-TW" altLang="en-US" sz="1200" dirty="0" smtClean="0">
                <a:solidFill>
                  <a:schemeClr val="bg1"/>
                </a:solidFill>
                <a:sym typeface="Wingdings 3" pitchFamily="18" charset="2"/>
              </a:rPr>
              <a:t>知識補給站</a:t>
            </a:r>
            <a:endParaRPr lang="zh-TW" altLang="en-US" sz="1200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7557868" y="4280679"/>
            <a:ext cx="1265382" cy="759240"/>
            <a:chOff x="6981426" y="4193030"/>
            <a:chExt cx="1265382" cy="759240"/>
          </a:xfrm>
        </p:grpSpPr>
        <p:grpSp>
          <p:nvGrpSpPr>
            <p:cNvPr id="13" name="群組 12"/>
            <p:cNvGrpSpPr/>
            <p:nvPr/>
          </p:nvGrpSpPr>
          <p:grpSpPr>
            <a:xfrm>
              <a:off x="6981426" y="4518032"/>
              <a:ext cx="1262283" cy="434238"/>
              <a:chOff x="6567679" y="4594491"/>
              <a:chExt cx="1767400" cy="608003"/>
            </a:xfrm>
          </p:grpSpPr>
          <p:sp>
            <p:nvSpPr>
              <p:cNvPr id="15" name="圓角矩形 14">
                <a:hlinkClick r:id="" action="ppaction://noaction"/>
              </p:cNvPr>
              <p:cNvSpPr/>
              <p:nvPr/>
            </p:nvSpPr>
            <p:spPr>
              <a:xfrm>
                <a:off x="6668502" y="4635209"/>
                <a:ext cx="1666577" cy="567285"/>
              </a:xfrm>
              <a:prstGeom prst="round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16" name="圓角矩形 15">
                <a:hlinkClick r:id="rId6" action="ppaction://hlinksldjump"/>
              </p:cNvPr>
              <p:cNvSpPr/>
              <p:nvPr/>
            </p:nvSpPr>
            <p:spPr>
              <a:xfrm>
                <a:off x="6567679" y="4594491"/>
                <a:ext cx="1767399" cy="544380"/>
              </a:xfrm>
              <a:prstGeom prst="roundRect">
                <a:avLst/>
              </a:prstGeom>
              <a:solidFill>
                <a:srgbClr val="A18C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返回</a:t>
                </a:r>
                <a:endPara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4613" b="-4562"/>
            <a:stretch/>
          </p:blipFill>
          <p:spPr>
            <a:xfrm rot="21089459" flipH="1">
              <a:off x="7428000" y="4193030"/>
              <a:ext cx="818808" cy="715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50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化學計量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P.100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化學計量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" y="2330314"/>
            <a:ext cx="7898818" cy="728360"/>
          </a:xfrm>
        </p:spPr>
      </p:pic>
      <p:sp>
        <p:nvSpPr>
          <p:cNvPr id="5" name="文字方塊 4"/>
          <p:cNvSpPr txBox="1"/>
          <p:nvPr/>
        </p:nvSpPr>
        <p:spPr>
          <a:xfrm>
            <a:off x="846666" y="3285327"/>
            <a:ext cx="734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甲烷分子與氧氣反應，完全燃燒，產生二氧化碳與水</a:t>
            </a:r>
          </a:p>
        </p:txBody>
      </p:sp>
    </p:spTree>
    <p:extLst>
      <p:ext uri="{BB962C8B-B14F-4D97-AF65-F5344CB8AC3E}">
        <p14:creationId xmlns:p14="http://schemas.microsoft.com/office/powerpoint/2010/main" val="17132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化學計量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P.100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化學計量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6" y="2200871"/>
            <a:ext cx="8406667" cy="958195"/>
          </a:xfrm>
        </p:spPr>
      </p:pic>
      <p:sp>
        <p:nvSpPr>
          <p:cNvPr id="5" name="文字方塊 4"/>
          <p:cNvSpPr txBox="1"/>
          <p:nvPr/>
        </p:nvSpPr>
        <p:spPr>
          <a:xfrm>
            <a:off x="846547" y="3410702"/>
            <a:ext cx="7907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個甲烷分子與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個氧氣分子反應，生成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個二氧化碳分子與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個水分子</a:t>
            </a:r>
          </a:p>
        </p:txBody>
      </p:sp>
    </p:spTree>
    <p:extLst>
      <p:ext uri="{BB962C8B-B14F-4D97-AF65-F5344CB8AC3E}">
        <p14:creationId xmlns:p14="http://schemas.microsoft.com/office/powerpoint/2010/main" val="37889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00755" y="562372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>
                <a:solidFill>
                  <a:srgbClr val="F065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「鐵」定需要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971600" y="1419622"/>
            <a:ext cx="7442826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531813">
              <a:buFont typeface="Wingdings" panose="05000000000000000000" pitchFamily="2" charset="2"/>
              <a:buChar char="l"/>
            </a:pPr>
            <a:r>
              <a:rPr lang="zh-TW" altLang="en-US" sz="2800" spc="1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人類進步到鐵器時代，帶動文明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zh-TW" altLang="en-US" sz="2800" spc="1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indent="-531813">
              <a:buFont typeface="Wingdings" panose="05000000000000000000" pitchFamily="2" charset="2"/>
              <a:buChar char="l"/>
            </a:pPr>
            <a:r>
              <a:rPr lang="zh-TW" altLang="en-US" sz="2800" spc="1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在地球上分佈廣，含量僅次於氧、矽、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鋁</a:t>
            </a:r>
            <a:endParaRPr lang="zh-TW" altLang="en-US" sz="2800" spc="1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indent="-531813">
              <a:buFont typeface="Wingdings" panose="05000000000000000000" pitchFamily="2" charset="2"/>
              <a:buChar char="l"/>
            </a:pPr>
            <a:r>
              <a:rPr lang="zh-TW" altLang="en-US" sz="2800" spc="1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用途廣、價格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便宜</a:t>
            </a:r>
            <a:endParaRPr lang="zh-TW" altLang="en-US" sz="2800" spc="1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indent="-531813">
              <a:buFont typeface="Wingdings" panose="05000000000000000000" pitchFamily="2" charset="2"/>
              <a:buChar char="l"/>
            </a:pPr>
            <a:r>
              <a:rPr lang="zh-TW" altLang="en-US" sz="2800" spc="1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缺點是易氧化形成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鐵鏽</a:t>
            </a:r>
            <a:endParaRPr lang="zh-TW" altLang="en-US" sz="2800" spc="1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1813" indent="-531813">
              <a:buFont typeface="Wingdings" panose="05000000000000000000" pitchFamily="2" charset="2"/>
              <a:buChar char="l"/>
            </a:pPr>
            <a:r>
              <a:rPr lang="zh-TW" altLang="en-US" sz="2800" spc="1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鐵是重要的微量元素，血液中的紅血球含有鐵，缺鐵會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貧血</a:t>
            </a:r>
            <a:endParaRPr lang="zh-TW" altLang="en-US" sz="2800" spc="1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77" y="555526"/>
            <a:ext cx="874203" cy="6471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720" y="555526"/>
            <a:ext cx="874203" cy="64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6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化學計量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P.100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化學計量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2" y="1900239"/>
            <a:ext cx="8058818" cy="1177827"/>
          </a:xfrm>
        </p:spPr>
      </p:pic>
      <p:sp>
        <p:nvSpPr>
          <p:cNvPr id="5" name="文字方塊 4"/>
          <p:cNvSpPr txBox="1"/>
          <p:nvPr/>
        </p:nvSpPr>
        <p:spPr>
          <a:xfrm>
            <a:off x="886888" y="3329702"/>
            <a:ext cx="734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mol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甲烷分子與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en-US" altLang="zh-TW" sz="24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mol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氧氣分子反應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，生成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mol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en-US" altLang="zh-TW" sz="24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mol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水分子</a:t>
            </a:r>
          </a:p>
        </p:txBody>
      </p:sp>
    </p:spTree>
    <p:extLst>
      <p:ext uri="{BB962C8B-B14F-4D97-AF65-F5344CB8AC3E}">
        <p14:creationId xmlns:p14="http://schemas.microsoft.com/office/powerpoint/2010/main" val="37889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化學計量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P.100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化學計量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6"/>
          <a:stretch/>
        </p:blipFill>
        <p:spPr>
          <a:xfrm>
            <a:off x="506627" y="1870457"/>
            <a:ext cx="7764181" cy="1104564"/>
          </a:xfrm>
        </p:spPr>
      </p:pic>
      <p:sp>
        <p:nvSpPr>
          <p:cNvPr id="5" name="文字方塊 4"/>
          <p:cNvSpPr txBox="1"/>
          <p:nvPr/>
        </p:nvSpPr>
        <p:spPr>
          <a:xfrm>
            <a:off x="921741" y="3274163"/>
            <a:ext cx="7349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16g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甲烷與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64g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反應，生成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44g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36g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水，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反應前後質量守恆</a:t>
            </a:r>
          </a:p>
        </p:txBody>
      </p:sp>
    </p:spTree>
    <p:extLst>
      <p:ext uri="{BB962C8B-B14F-4D97-AF65-F5344CB8AC3E}">
        <p14:creationId xmlns:p14="http://schemas.microsoft.com/office/powerpoint/2010/main" val="37889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化學計量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P.100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化學計量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1" y="1870794"/>
            <a:ext cx="7867975" cy="1141901"/>
          </a:xfrm>
        </p:spPr>
      </p:pic>
      <p:grpSp>
        <p:nvGrpSpPr>
          <p:cNvPr id="10" name="群組 9"/>
          <p:cNvGrpSpPr/>
          <p:nvPr/>
        </p:nvGrpSpPr>
        <p:grpSpPr>
          <a:xfrm>
            <a:off x="7053811" y="4235075"/>
            <a:ext cx="1945970" cy="676800"/>
            <a:chOff x="6271263" y="4083918"/>
            <a:chExt cx="2724671" cy="941187"/>
          </a:xfrm>
        </p:grpSpPr>
        <p:grpSp>
          <p:nvGrpSpPr>
            <p:cNvPr id="11" name="群組 10"/>
            <p:cNvGrpSpPr/>
            <p:nvPr/>
          </p:nvGrpSpPr>
          <p:grpSpPr>
            <a:xfrm>
              <a:off x="6271263" y="4377683"/>
              <a:ext cx="2684841" cy="608003"/>
              <a:chOff x="6567679" y="4594491"/>
              <a:chExt cx="2684841" cy="608003"/>
            </a:xfrm>
          </p:grpSpPr>
          <p:sp>
            <p:nvSpPr>
              <p:cNvPr id="13" name="圓角矩形 12">
                <a:hlinkClick r:id="" action="ppaction://noaction"/>
              </p:cNvPr>
              <p:cNvSpPr/>
              <p:nvPr/>
            </p:nvSpPr>
            <p:spPr>
              <a:xfrm>
                <a:off x="6668502" y="4635209"/>
                <a:ext cx="2584018" cy="567285"/>
              </a:xfrm>
              <a:prstGeom prst="round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返回</a:t>
                </a:r>
              </a:p>
            </p:txBody>
          </p:sp>
          <p:sp>
            <p:nvSpPr>
              <p:cNvPr id="14" name="圓角矩形 13">
                <a:hlinkClick r:id="rId3" action="ppaction://hlinksldjump"/>
              </p:cNvPr>
              <p:cNvSpPr/>
              <p:nvPr/>
            </p:nvSpPr>
            <p:spPr>
              <a:xfrm>
                <a:off x="6567679" y="4594491"/>
                <a:ext cx="2621220" cy="544380"/>
              </a:xfrm>
              <a:prstGeom prst="roundRect">
                <a:avLst/>
              </a:prstGeom>
              <a:solidFill>
                <a:srgbClr val="A18C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知識補給站</a:t>
                </a:r>
              </a:p>
            </p:txBody>
          </p:sp>
        </p:grpSp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0177" y="4083918"/>
              <a:ext cx="905757" cy="941187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378999" y="3132957"/>
            <a:ext cx="8297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標準狀態下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22.4L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甲烷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44.8L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氧氣反應，生成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22.4L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二氧化碳與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36g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</a:p>
        </p:txBody>
      </p:sp>
    </p:spTree>
    <p:extLst>
      <p:ext uri="{BB962C8B-B14F-4D97-AF65-F5344CB8AC3E}">
        <p14:creationId xmlns:p14="http://schemas.microsoft.com/office/powerpoint/2010/main" val="378896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/>
              <a:t>亞佛加厥定律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68005" y="2273655"/>
            <a:ext cx="3346564" cy="131497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同溫、同壓下，氣體的體積比等於莫耳數比。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 smtClean="0"/>
              <a:t>P.99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1"/>
          <a:stretch/>
        </p:blipFill>
        <p:spPr>
          <a:xfrm flipH="1">
            <a:off x="2341287" y="699542"/>
            <a:ext cx="847455" cy="788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1"/>
          <a:stretch/>
        </p:blipFill>
        <p:spPr>
          <a:xfrm>
            <a:off x="6074084" y="710831"/>
            <a:ext cx="847455" cy="788750"/>
          </a:xfrm>
          <a:prstGeom prst="rect">
            <a:avLst/>
          </a:prstGeom>
        </p:spPr>
      </p:pic>
      <p:sp>
        <p:nvSpPr>
          <p:cNvPr id="9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0" y="73367"/>
            <a:ext cx="4011977" cy="297023"/>
          </a:xfrm>
        </p:spPr>
        <p:txBody>
          <a:bodyPr/>
          <a:lstStyle/>
          <a:p>
            <a:pPr algn="l"/>
            <a:r>
              <a:rPr lang="en-US" altLang="zh-TW" sz="1200" dirty="0" smtClean="0">
                <a:solidFill>
                  <a:schemeClr val="bg1"/>
                </a:solidFill>
              </a:rPr>
              <a:t>4-1</a:t>
            </a:r>
            <a:r>
              <a:rPr lang="zh-TW" altLang="en-US" sz="1200" dirty="0" smtClean="0">
                <a:solidFill>
                  <a:schemeClr val="bg1"/>
                </a:solidFill>
              </a:rPr>
              <a:t> 化學</a:t>
            </a:r>
            <a:r>
              <a:rPr lang="zh-TW" altLang="en-US" sz="1200" dirty="0">
                <a:solidFill>
                  <a:schemeClr val="bg1"/>
                </a:solidFill>
              </a:rPr>
              <a:t>反應式與化學計量</a:t>
            </a:r>
            <a:r>
              <a:rPr lang="zh-TW" altLang="en-US" sz="1200" dirty="0" smtClean="0">
                <a:solidFill>
                  <a:schemeClr val="bg1"/>
                </a:solidFill>
                <a:sym typeface="Wingdings 3" pitchFamily="18" charset="2"/>
              </a:rPr>
              <a:t>化學</a:t>
            </a:r>
            <a:r>
              <a:rPr lang="zh-TW" altLang="en-US" sz="1200" dirty="0">
                <a:solidFill>
                  <a:schemeClr val="bg1"/>
                </a:solidFill>
                <a:sym typeface="Wingdings 3" pitchFamily="18" charset="2"/>
              </a:rPr>
              <a:t>計量知識補給站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7734399" y="4166379"/>
            <a:ext cx="1265382" cy="759240"/>
            <a:chOff x="6981426" y="4193030"/>
            <a:chExt cx="1265382" cy="759240"/>
          </a:xfrm>
        </p:grpSpPr>
        <p:grpSp>
          <p:nvGrpSpPr>
            <p:cNvPr id="11" name="群組 10"/>
            <p:cNvGrpSpPr/>
            <p:nvPr/>
          </p:nvGrpSpPr>
          <p:grpSpPr>
            <a:xfrm>
              <a:off x="6981426" y="4518032"/>
              <a:ext cx="1262283" cy="434238"/>
              <a:chOff x="6567679" y="4594491"/>
              <a:chExt cx="1767400" cy="608003"/>
            </a:xfrm>
          </p:grpSpPr>
          <p:sp>
            <p:nvSpPr>
              <p:cNvPr id="13" name="圓角矩形 12">
                <a:hlinkClick r:id="" action="ppaction://noaction"/>
              </p:cNvPr>
              <p:cNvSpPr/>
              <p:nvPr/>
            </p:nvSpPr>
            <p:spPr>
              <a:xfrm>
                <a:off x="6668502" y="4635209"/>
                <a:ext cx="1666577" cy="567285"/>
              </a:xfrm>
              <a:prstGeom prst="round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返回</a:t>
                </a:r>
              </a:p>
            </p:txBody>
          </p:sp>
          <p:sp>
            <p:nvSpPr>
              <p:cNvPr id="14" name="圓角矩形 13">
                <a:hlinkClick r:id="rId4" action="ppaction://hlinksldjump"/>
              </p:cNvPr>
              <p:cNvSpPr/>
              <p:nvPr/>
            </p:nvSpPr>
            <p:spPr>
              <a:xfrm>
                <a:off x="6567679" y="4594491"/>
                <a:ext cx="1767399" cy="544380"/>
              </a:xfrm>
              <a:prstGeom prst="roundRect">
                <a:avLst/>
              </a:prstGeom>
              <a:solidFill>
                <a:srgbClr val="A18CD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返回</a:t>
                </a:r>
                <a:endPara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4613" b="-4562"/>
            <a:stretch/>
          </p:blipFill>
          <p:spPr>
            <a:xfrm rot="21089459" flipH="1">
              <a:off x="7428000" y="4193030"/>
              <a:ext cx="818808" cy="715693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2" y="1520712"/>
            <a:ext cx="3938953" cy="328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3903" y="2385130"/>
            <a:ext cx="273508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 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59" y="3003058"/>
            <a:ext cx="27374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 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endParaRPr lang="zh-TW" altLang="en-US" sz="2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12731" y="3620986"/>
            <a:ext cx="273625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 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600" dirty="0"/>
          </a:p>
        </p:txBody>
      </p:sp>
      <p:sp>
        <p:nvSpPr>
          <p:cNvPr id="5" name="文字方塊 4">
            <a:hlinkClick r:id="" action="ppaction://noaction"/>
          </p:cNvPr>
          <p:cNvSpPr txBox="1"/>
          <p:nvPr/>
        </p:nvSpPr>
        <p:spPr>
          <a:xfrm>
            <a:off x="615077" y="4208770"/>
            <a:ext cx="273391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23780" y="999155"/>
            <a:ext cx="6450259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1559" y="4188133"/>
            <a:ext cx="2737431" cy="533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284792" y="973448"/>
            <a:ext cx="5789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葡萄糖完全燃燒的反應式：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</a:t>
            </a:r>
            <a:r>
              <a:rPr lang="en-US" altLang="zh-TW" sz="2600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</a:t>
            </a:r>
            <a:r>
              <a:rPr lang="en-US" altLang="zh-TW" sz="2600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→ cCO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dH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試問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係數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分別為何？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6354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hlinkClick r:id="" action="ppaction://noaction"/>
          </p:cNvPr>
          <p:cNvSpPr txBox="1"/>
          <p:nvPr/>
        </p:nvSpPr>
        <p:spPr>
          <a:xfrm>
            <a:off x="613903" y="2264554"/>
            <a:ext cx="262078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 0.5</a:t>
            </a:r>
            <a:endParaRPr lang="zh-TW" altLang="en-US" sz="2600" dirty="0"/>
          </a:p>
        </p:txBody>
      </p:sp>
      <p:sp>
        <p:nvSpPr>
          <p:cNvPr id="3" name="文字方塊 2">
            <a:hlinkClick r:id="" action="ppaction://noaction"/>
          </p:cNvPr>
          <p:cNvSpPr txBox="1"/>
          <p:nvPr/>
        </p:nvSpPr>
        <p:spPr>
          <a:xfrm>
            <a:off x="611559" y="2912626"/>
            <a:ext cx="26231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 1</a:t>
            </a:r>
            <a:endParaRPr lang="zh-TW" altLang="en-US" sz="2600" dirty="0"/>
          </a:p>
        </p:txBody>
      </p:sp>
      <p:sp>
        <p:nvSpPr>
          <p:cNvPr id="4" name="文字方塊 3">
            <a:hlinkClick r:id="" action="ppaction://noaction"/>
          </p:cNvPr>
          <p:cNvSpPr txBox="1"/>
          <p:nvPr/>
        </p:nvSpPr>
        <p:spPr>
          <a:xfrm>
            <a:off x="612731" y="3560698"/>
            <a:ext cx="262195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 3</a:t>
            </a:r>
            <a:endParaRPr lang="zh-TW" altLang="en-US" sz="2600" dirty="0"/>
          </a:p>
        </p:txBody>
      </p:sp>
      <p:sp>
        <p:nvSpPr>
          <p:cNvPr id="5" name="文字方塊 4">
            <a:hlinkClick r:id="" action="ppaction://noaction"/>
          </p:cNvPr>
          <p:cNvSpPr txBox="1"/>
          <p:nvPr/>
        </p:nvSpPr>
        <p:spPr>
          <a:xfrm>
            <a:off x="615077" y="4208770"/>
            <a:ext cx="261961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2204" y="989107"/>
            <a:ext cx="7083995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11559" y="3542592"/>
            <a:ext cx="2623131" cy="533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254646" y="992988"/>
            <a:ext cx="6534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承上題，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公克葡萄糖完全燃燒，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可生成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二氧化碳多少莫耳？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原子量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520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hlinkClick r:id="" action="ppaction://noaction"/>
          </p:cNvPr>
          <p:cNvSpPr txBox="1"/>
          <p:nvPr/>
        </p:nvSpPr>
        <p:spPr>
          <a:xfrm>
            <a:off x="613903" y="2264554"/>
            <a:ext cx="279223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 3</a:t>
            </a:r>
            <a:endParaRPr lang="zh-TW" altLang="en-US" sz="2600" dirty="0"/>
          </a:p>
        </p:txBody>
      </p:sp>
      <p:sp>
        <p:nvSpPr>
          <p:cNvPr id="3" name="文字方塊 2">
            <a:hlinkClick r:id="" action="ppaction://noaction"/>
          </p:cNvPr>
          <p:cNvSpPr txBox="1"/>
          <p:nvPr/>
        </p:nvSpPr>
        <p:spPr>
          <a:xfrm>
            <a:off x="611559" y="2912626"/>
            <a:ext cx="2794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 4</a:t>
            </a:r>
            <a:endParaRPr lang="zh-TW" altLang="en-US" sz="2600" dirty="0"/>
          </a:p>
        </p:txBody>
      </p:sp>
      <p:sp>
        <p:nvSpPr>
          <p:cNvPr id="4" name="文字方塊 3">
            <a:hlinkClick r:id="" action="ppaction://noaction"/>
          </p:cNvPr>
          <p:cNvSpPr txBox="1"/>
          <p:nvPr/>
        </p:nvSpPr>
        <p:spPr>
          <a:xfrm>
            <a:off x="612731" y="3560698"/>
            <a:ext cx="279340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 5</a:t>
            </a:r>
            <a:endParaRPr lang="zh-TW" altLang="en-US" sz="2600" dirty="0"/>
          </a:p>
        </p:txBody>
      </p:sp>
      <p:sp>
        <p:nvSpPr>
          <p:cNvPr id="5" name="文字方塊 4">
            <a:hlinkClick r:id="" action="ppaction://noaction"/>
          </p:cNvPr>
          <p:cNvSpPr txBox="1"/>
          <p:nvPr/>
        </p:nvSpPr>
        <p:spPr>
          <a:xfrm>
            <a:off x="615077" y="4208770"/>
            <a:ext cx="27910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2204" y="1271332"/>
            <a:ext cx="782573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1559" y="2237322"/>
            <a:ext cx="2794581" cy="5337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255511" y="1271332"/>
            <a:ext cx="706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）和充足氧氣（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8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）完全燃燒，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反應式的最簡係數總和為多少？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51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hlinkClick r:id="" action="ppaction://noaction"/>
          </p:cNvPr>
          <p:cNvSpPr txBox="1"/>
          <p:nvPr/>
        </p:nvSpPr>
        <p:spPr>
          <a:xfrm>
            <a:off x="613903" y="2264554"/>
            <a:ext cx="279223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(A) 4</a:t>
            </a:r>
            <a:endParaRPr lang="zh-TW" altLang="en-US" sz="2600" dirty="0"/>
          </a:p>
        </p:txBody>
      </p:sp>
      <p:sp>
        <p:nvSpPr>
          <p:cNvPr id="3" name="文字方塊 2">
            <a:hlinkClick r:id="" action="ppaction://noaction"/>
          </p:cNvPr>
          <p:cNvSpPr txBox="1"/>
          <p:nvPr/>
        </p:nvSpPr>
        <p:spPr>
          <a:xfrm>
            <a:off x="611559" y="2912626"/>
            <a:ext cx="279458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(B) 8</a:t>
            </a:r>
            <a:endParaRPr lang="zh-TW" altLang="en-US" sz="2600" dirty="0"/>
          </a:p>
        </p:txBody>
      </p:sp>
      <p:sp>
        <p:nvSpPr>
          <p:cNvPr id="4" name="文字方塊 3">
            <a:hlinkClick r:id="" action="ppaction://noaction"/>
          </p:cNvPr>
          <p:cNvSpPr txBox="1"/>
          <p:nvPr/>
        </p:nvSpPr>
        <p:spPr>
          <a:xfrm>
            <a:off x="612731" y="3560698"/>
            <a:ext cx="279340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(C) 11</a:t>
            </a:r>
            <a:endParaRPr lang="zh-TW" altLang="en-US" sz="2600" dirty="0"/>
          </a:p>
        </p:txBody>
      </p:sp>
      <p:sp>
        <p:nvSpPr>
          <p:cNvPr id="5" name="文字方塊 4">
            <a:hlinkClick r:id="" action="ppaction://noaction"/>
          </p:cNvPr>
          <p:cNvSpPr txBox="1"/>
          <p:nvPr/>
        </p:nvSpPr>
        <p:spPr>
          <a:xfrm>
            <a:off x="615077" y="4208770"/>
            <a:ext cx="27910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(D) 44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2204" y="955240"/>
            <a:ext cx="774471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1559" y="3560698"/>
            <a:ext cx="2794581" cy="4924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307939" y="955240"/>
            <a:ext cx="70489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承上題，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公克碳（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）和充足氧氣（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）完全燃燒，可製得二氧化碳（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</a:t>
            </a:r>
            <a:r>
              <a:rPr lang="en-US" altLang="zh-TW" sz="2600" baseline="-2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）多少公克？（原子量：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＝ </a:t>
            </a: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0141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2975671" y="1455388"/>
            <a:ext cx="5025480" cy="770977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生活</a:t>
            </a:r>
            <a:r>
              <a:rPr lang="zh-TW" altLang="en-US" dirty="0"/>
              <a:t>中還有哪些</a:t>
            </a:r>
            <a:r>
              <a:rPr lang="zh-TW" altLang="en-US" dirty="0" smtClean="0"/>
              <a:t>東西裡面</a:t>
            </a:r>
            <a:r>
              <a:rPr lang="zh-TW" altLang="en-US" dirty="0"/>
              <a:t>有鐵的成分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239" r="20332"/>
          <a:stretch/>
        </p:blipFill>
        <p:spPr>
          <a:xfrm rot="989200">
            <a:off x="7070250" y="3373961"/>
            <a:ext cx="1861800" cy="1536952"/>
          </a:xfrm>
          <a:custGeom>
            <a:avLst/>
            <a:gdLst>
              <a:gd name="connsiteX0" fmla="*/ 568752 w 2419446"/>
              <a:gd name="connsiteY0" fmla="*/ 66 h 1997298"/>
              <a:gd name="connsiteX1" fmla="*/ 1209723 w 2419446"/>
              <a:gd name="connsiteY1" fmla="*/ 480535 h 1997298"/>
              <a:gd name="connsiteX2" fmla="*/ 2419091 w 2419446"/>
              <a:gd name="connsiteY2" fmla="*/ 451219 h 1997298"/>
              <a:gd name="connsiteX3" fmla="*/ 2419446 w 2419446"/>
              <a:gd name="connsiteY3" fmla="*/ 454748 h 1997298"/>
              <a:gd name="connsiteX4" fmla="*/ 2419446 w 2419446"/>
              <a:gd name="connsiteY4" fmla="*/ 659454 h 1997298"/>
              <a:gd name="connsiteX5" fmla="*/ 2405676 w 2419446"/>
              <a:gd name="connsiteY5" fmla="*/ 735798 h 1997298"/>
              <a:gd name="connsiteX6" fmla="*/ 1209723 w 2419446"/>
              <a:gd name="connsiteY6" fmla="*/ 1997298 h 1997298"/>
              <a:gd name="connsiteX7" fmla="*/ 13771 w 2419446"/>
              <a:gd name="connsiteY7" fmla="*/ 735798 h 1997298"/>
              <a:gd name="connsiteX8" fmla="*/ 0 w 2419446"/>
              <a:gd name="connsiteY8" fmla="*/ 659454 h 1997298"/>
              <a:gd name="connsiteX9" fmla="*/ 0 w 2419446"/>
              <a:gd name="connsiteY9" fmla="*/ 454748 h 1997298"/>
              <a:gd name="connsiteX10" fmla="*/ 356 w 2419446"/>
              <a:gd name="connsiteY10" fmla="*/ 451219 h 1997298"/>
              <a:gd name="connsiteX11" fmla="*/ 568752 w 2419446"/>
              <a:gd name="connsiteY11" fmla="*/ 66 h 1997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9446" h="1997298">
                <a:moveTo>
                  <a:pt x="568752" y="66"/>
                </a:moveTo>
                <a:cubicBezTo>
                  <a:pt x="810568" y="3584"/>
                  <a:pt x="1067959" y="148743"/>
                  <a:pt x="1209723" y="480535"/>
                </a:cubicBezTo>
                <a:cubicBezTo>
                  <a:pt x="1509004" y="-219915"/>
                  <a:pt x="2323607" y="-88581"/>
                  <a:pt x="2419091" y="451219"/>
                </a:cubicBezTo>
                <a:lnTo>
                  <a:pt x="2419446" y="454748"/>
                </a:lnTo>
                <a:lnTo>
                  <a:pt x="2419446" y="659454"/>
                </a:lnTo>
                <a:lnTo>
                  <a:pt x="2405676" y="735798"/>
                </a:lnTo>
                <a:cubicBezTo>
                  <a:pt x="2320211" y="1082237"/>
                  <a:pt x="1981552" y="1523310"/>
                  <a:pt x="1209723" y="1997298"/>
                </a:cubicBezTo>
                <a:cubicBezTo>
                  <a:pt x="437895" y="1523310"/>
                  <a:pt x="99235" y="1082237"/>
                  <a:pt x="13771" y="735798"/>
                </a:cubicBezTo>
                <a:lnTo>
                  <a:pt x="0" y="659454"/>
                </a:lnTo>
                <a:lnTo>
                  <a:pt x="0" y="454748"/>
                </a:lnTo>
                <a:lnTo>
                  <a:pt x="356" y="451219"/>
                </a:lnTo>
                <a:cubicBezTo>
                  <a:pt x="50610" y="167114"/>
                  <a:pt x="300067" y="-3843"/>
                  <a:pt x="568752" y="66"/>
                </a:cubicBezTo>
                <a:close/>
              </a:path>
            </a:pathLst>
          </a:cu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434844" y="1389408"/>
            <a:ext cx="1540828" cy="245745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2884" indent="-342884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6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9143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TW" altLang="en-US" sz="2800" b="1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找一找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spc="12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endParaRPr lang="zh-TW" altLang="en-US" sz="2800" spc="12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2800" b="1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spc="12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endParaRPr lang="zh-TW" altLang="en-US" sz="2800" spc="12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2800" b="1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r>
              <a:rPr lang="zh-TW" altLang="en-US" sz="2800" spc="12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800" spc="12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75671" y="24144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有哪些避免鐵生鏽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的方法？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75671" y="3434437"/>
            <a:ext cx="4156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鐵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在生物體內扮演什麼樣的角色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6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/>
          <a:stretch/>
        </p:blipFill>
        <p:spPr>
          <a:xfrm>
            <a:off x="0" y="-92722"/>
            <a:ext cx="9144000" cy="5281073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148064" y="987574"/>
            <a:ext cx="4320480" cy="3434481"/>
            <a:chOff x="5148064" y="987574"/>
            <a:chExt cx="4320480" cy="3434481"/>
          </a:xfrm>
        </p:grpSpPr>
        <p:sp>
          <p:nvSpPr>
            <p:cNvPr id="6" name="圓角矩形圖說文字 5"/>
            <p:cNvSpPr/>
            <p:nvPr/>
          </p:nvSpPr>
          <p:spPr>
            <a:xfrm>
              <a:off x="5148064" y="987574"/>
              <a:ext cx="3888432" cy="3096344"/>
            </a:xfrm>
            <a:prstGeom prst="wedgeRoundRectCallout">
              <a:avLst>
                <a:gd name="adj1" fmla="val -63030"/>
                <a:gd name="adj2" fmla="val -30716"/>
                <a:gd name="adj3" fmla="val 16667"/>
              </a:avLst>
            </a:prstGeom>
            <a:solidFill>
              <a:srgbClr val="F37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92080" y="1333673"/>
              <a:ext cx="417646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4-1</a:t>
              </a:r>
            </a:p>
            <a:p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化學反應式與</a:t>
              </a:r>
              <a:b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36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化學計量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3170827"/>
              <a:ext cx="1666923" cy="12512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63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1" y="57601"/>
            <a:ext cx="4863656" cy="350172"/>
          </a:xfrm>
        </p:spPr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</a:t>
            </a:r>
            <a:r>
              <a:rPr lang="zh-TW" altLang="en-US" dirty="0" smtClean="0">
                <a:sym typeface="Wingdings 3" pitchFamily="18" charset="2"/>
              </a:rPr>
              <a:t>反應式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化學反應式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704526" y="1604984"/>
            <a:ext cx="4294831" cy="2116771"/>
          </a:xfrm>
        </p:spPr>
        <p:txBody>
          <a:bodyPr/>
          <a:lstStyle/>
          <a:p>
            <a:r>
              <a:rPr lang="zh-TW" altLang="en-US" dirty="0"/>
              <a:t>化學反應式可以用來表示化學反應前後的</a:t>
            </a:r>
            <a:r>
              <a:rPr lang="zh-TW" altLang="en-US" dirty="0" smtClean="0"/>
              <a:t>改變</a:t>
            </a:r>
            <a:endParaRPr lang="en-US" altLang="zh-TW" dirty="0"/>
          </a:p>
          <a:p>
            <a:r>
              <a:rPr lang="zh-TW" altLang="en-US" dirty="0"/>
              <a:t>由反應式可以看出各種不同的</a:t>
            </a:r>
            <a:r>
              <a:rPr lang="zh-TW" altLang="en-US" dirty="0" smtClean="0"/>
              <a:t>化學反應</a:t>
            </a:r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148066" y="1491630"/>
            <a:ext cx="3309266" cy="2989552"/>
            <a:chOff x="5364088" y="1419622"/>
            <a:chExt cx="2808312" cy="2536995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4088" y="1419622"/>
              <a:ext cx="2808312" cy="2536995"/>
            </a:xfrm>
            <a:prstGeom prst="ellipse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" r="9441"/>
            <a:stretch/>
          </p:blipFill>
          <p:spPr bwMode="auto">
            <a:xfrm>
              <a:off x="5497926" y="1737580"/>
              <a:ext cx="2548277" cy="196907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384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12401" y="57601"/>
            <a:ext cx="3468348" cy="347513"/>
          </a:xfrm>
        </p:spPr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化學反應式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化學反應式</a:t>
            </a:r>
          </a:p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1390" y="1502859"/>
            <a:ext cx="3832321" cy="5232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左邊列出反應物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87766" y="1513134"/>
            <a:ext cx="3775393" cy="5232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右邊列出生成物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化學式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371151" y="2036881"/>
            <a:ext cx="1033789" cy="2407575"/>
            <a:chOff x="1371151" y="2036881"/>
            <a:chExt cx="1033789" cy="2407575"/>
          </a:xfrm>
        </p:grpSpPr>
        <p:sp>
          <p:nvSpPr>
            <p:cNvPr id="15" name="文字方塊 14"/>
            <p:cNvSpPr txBox="1"/>
            <p:nvPr/>
          </p:nvSpPr>
          <p:spPr>
            <a:xfrm>
              <a:off x="1456673" y="3921236"/>
              <a:ext cx="94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2H</a:t>
              </a:r>
              <a:r>
                <a:rPr lang="en-US" altLang="zh-TW" sz="2800" baseline="-25000" dirty="0" smtClean="0"/>
                <a:t>2</a:t>
              </a:r>
              <a:endParaRPr lang="zh-TW" altLang="en-US" sz="2800" baseline="-25000" dirty="0"/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371151" y="2036881"/>
              <a:ext cx="912177" cy="1978273"/>
              <a:chOff x="1371151" y="2036881"/>
              <a:chExt cx="912177" cy="1978273"/>
            </a:xfrm>
          </p:grpSpPr>
          <p:pic>
            <p:nvPicPr>
              <p:cNvPr id="13" name="內容版面配置區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9" r="73736" b="17395"/>
              <a:stretch/>
            </p:blipFill>
            <p:spPr>
              <a:xfrm>
                <a:off x="1371151" y="2036881"/>
                <a:ext cx="912177" cy="1978273"/>
              </a:xfrm>
              <a:prstGeom prst="rect">
                <a:avLst/>
              </a:prstGeom>
            </p:spPr>
          </p:pic>
          <p:sp>
            <p:nvSpPr>
              <p:cNvPr id="5" name="文字方塊 4"/>
              <p:cNvSpPr txBox="1"/>
              <p:nvPr/>
            </p:nvSpPr>
            <p:spPr>
              <a:xfrm>
                <a:off x="1456672" y="2893877"/>
                <a:ext cx="7035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氫氣</a:t>
                </a:r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463015" y="1953768"/>
            <a:ext cx="1116003" cy="2550003"/>
            <a:chOff x="6463015" y="1953768"/>
            <a:chExt cx="1116003" cy="2550003"/>
          </a:xfrm>
        </p:grpSpPr>
        <p:grpSp>
          <p:nvGrpSpPr>
            <p:cNvPr id="16" name="群組 15"/>
            <p:cNvGrpSpPr/>
            <p:nvPr/>
          </p:nvGrpSpPr>
          <p:grpSpPr>
            <a:xfrm>
              <a:off x="6463015" y="1953768"/>
              <a:ext cx="1116003" cy="2550003"/>
              <a:chOff x="5825468" y="2065897"/>
              <a:chExt cx="1116003" cy="2550003"/>
            </a:xfrm>
          </p:grpSpPr>
          <p:pic>
            <p:nvPicPr>
              <p:cNvPr id="17" name="內容版面配置區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08" t="-1" b="16415"/>
              <a:stretch/>
            </p:blipFill>
            <p:spPr>
              <a:xfrm>
                <a:off x="5825468" y="2065897"/>
                <a:ext cx="1116003" cy="2142358"/>
              </a:xfrm>
              <a:prstGeom prst="rect">
                <a:avLst/>
              </a:prstGeom>
            </p:spPr>
          </p:pic>
          <p:sp>
            <p:nvSpPr>
              <p:cNvPr id="18" name="文字方塊 17"/>
              <p:cNvSpPr txBox="1"/>
              <p:nvPr/>
            </p:nvSpPr>
            <p:spPr>
              <a:xfrm>
                <a:off x="5993204" y="4092680"/>
                <a:ext cx="948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2H</a:t>
                </a:r>
                <a:r>
                  <a:rPr lang="en-US" altLang="zh-TW" sz="2800" baseline="-25000" dirty="0" smtClean="0"/>
                  <a:t>2</a:t>
                </a:r>
                <a:r>
                  <a:rPr lang="en-US" altLang="zh-TW" sz="2800" dirty="0" smtClean="0"/>
                  <a:t>O</a:t>
                </a:r>
                <a:endParaRPr lang="zh-TW" altLang="en-US" sz="2800" dirty="0"/>
              </a:p>
            </p:txBody>
          </p:sp>
        </p:grpSp>
        <p:sp>
          <p:nvSpPr>
            <p:cNvPr id="19" name="文字方塊 18"/>
            <p:cNvSpPr txBox="1"/>
            <p:nvPr/>
          </p:nvSpPr>
          <p:spPr>
            <a:xfrm>
              <a:off x="6669217" y="2924459"/>
              <a:ext cx="7035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8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化學反應式</a:t>
            </a:r>
          </a:p>
          <a:p>
            <a:endParaRPr lang="zh-TW" altLang="en-US" dirty="0"/>
          </a:p>
          <a:p>
            <a:r>
              <a:rPr lang="zh-TW" altLang="en-US" dirty="0" smtClean="0"/>
              <a:t> 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化學反應式</a:t>
            </a:r>
          </a:p>
          <a:p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70359" y="1495814"/>
            <a:ext cx="7109722" cy="5232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若反應物或生成物有兩種以上，以加號相連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加號 24"/>
          <p:cNvSpPr/>
          <p:nvPr/>
        </p:nvSpPr>
        <p:spPr>
          <a:xfrm>
            <a:off x="2798295" y="3921236"/>
            <a:ext cx="454571" cy="47907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742667" y="2743200"/>
            <a:ext cx="1253067" cy="1701256"/>
            <a:chOff x="3742667" y="2743200"/>
            <a:chExt cx="1253067" cy="1701256"/>
          </a:xfrm>
        </p:grpSpPr>
        <p:pic>
          <p:nvPicPr>
            <p:cNvPr id="27" name="內容版面配置區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5" t="24081" r="34141" b="22758"/>
            <a:stretch/>
          </p:blipFill>
          <p:spPr>
            <a:xfrm>
              <a:off x="3742667" y="2743200"/>
              <a:ext cx="1253067" cy="1362574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4057021" y="3921236"/>
              <a:ext cx="736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O</a:t>
              </a:r>
              <a:r>
                <a:rPr lang="en-US" altLang="zh-TW" sz="2800" baseline="-25000" dirty="0" smtClean="0"/>
                <a:t>2</a:t>
              </a:r>
              <a:endParaRPr lang="zh-TW" altLang="en-US" sz="2800" baseline="-25000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1371151" y="2036881"/>
            <a:ext cx="1033789" cy="2407575"/>
            <a:chOff x="1371151" y="2036881"/>
            <a:chExt cx="1033789" cy="2407575"/>
          </a:xfrm>
        </p:grpSpPr>
        <p:sp>
          <p:nvSpPr>
            <p:cNvPr id="16" name="文字方塊 15"/>
            <p:cNvSpPr txBox="1"/>
            <p:nvPr/>
          </p:nvSpPr>
          <p:spPr>
            <a:xfrm>
              <a:off x="1456673" y="3921236"/>
              <a:ext cx="94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2H</a:t>
              </a:r>
              <a:r>
                <a:rPr lang="en-US" altLang="zh-TW" sz="2800" baseline="-25000" dirty="0" smtClean="0"/>
                <a:t>2</a:t>
              </a:r>
              <a:endParaRPr lang="zh-TW" altLang="en-US" sz="2800" baseline="-25000" dirty="0"/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1371151" y="2036881"/>
              <a:ext cx="912177" cy="1978273"/>
              <a:chOff x="1371151" y="2036881"/>
              <a:chExt cx="912177" cy="1978273"/>
            </a:xfrm>
          </p:grpSpPr>
          <p:pic>
            <p:nvPicPr>
              <p:cNvPr id="18" name="內容版面配置區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9" r="73736" b="17395"/>
              <a:stretch/>
            </p:blipFill>
            <p:spPr>
              <a:xfrm>
                <a:off x="1371151" y="2036881"/>
                <a:ext cx="912177" cy="1978273"/>
              </a:xfrm>
              <a:prstGeom prst="rect">
                <a:avLst/>
              </a:prstGeom>
            </p:spPr>
          </p:pic>
          <p:sp>
            <p:nvSpPr>
              <p:cNvPr id="19" name="文字方塊 18"/>
              <p:cNvSpPr txBox="1"/>
              <p:nvPr/>
            </p:nvSpPr>
            <p:spPr>
              <a:xfrm>
                <a:off x="1456672" y="2893877"/>
                <a:ext cx="7035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氫氣</a:t>
                </a:r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6463015" y="1953768"/>
            <a:ext cx="1116003" cy="2550003"/>
            <a:chOff x="6463015" y="1953768"/>
            <a:chExt cx="1116003" cy="2550003"/>
          </a:xfrm>
        </p:grpSpPr>
        <p:grpSp>
          <p:nvGrpSpPr>
            <p:cNvPr id="21" name="群組 20"/>
            <p:cNvGrpSpPr/>
            <p:nvPr/>
          </p:nvGrpSpPr>
          <p:grpSpPr>
            <a:xfrm>
              <a:off x="6463015" y="1953768"/>
              <a:ext cx="1116003" cy="2550003"/>
              <a:chOff x="5825468" y="2065897"/>
              <a:chExt cx="1116003" cy="2550003"/>
            </a:xfrm>
          </p:grpSpPr>
          <p:pic>
            <p:nvPicPr>
              <p:cNvPr id="23" name="內容版面配置區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08" t="-1" b="16415"/>
              <a:stretch/>
            </p:blipFill>
            <p:spPr>
              <a:xfrm>
                <a:off x="5825468" y="2065897"/>
                <a:ext cx="1116003" cy="2142358"/>
              </a:xfrm>
              <a:prstGeom prst="rect">
                <a:avLst/>
              </a:prstGeom>
            </p:spPr>
          </p:pic>
          <p:sp>
            <p:nvSpPr>
              <p:cNvPr id="26" name="文字方塊 25"/>
              <p:cNvSpPr txBox="1"/>
              <p:nvPr/>
            </p:nvSpPr>
            <p:spPr>
              <a:xfrm>
                <a:off x="5993204" y="4092680"/>
                <a:ext cx="948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2H</a:t>
                </a:r>
                <a:r>
                  <a:rPr lang="en-US" altLang="zh-TW" sz="2800" baseline="-25000" dirty="0" smtClean="0"/>
                  <a:t>2</a:t>
                </a:r>
                <a:r>
                  <a:rPr lang="en-US" altLang="zh-TW" sz="2800" dirty="0" smtClean="0"/>
                  <a:t>O</a:t>
                </a:r>
                <a:endParaRPr lang="zh-TW" altLang="en-US" sz="2800" dirty="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669217" y="2924459"/>
              <a:ext cx="7035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057021" y="2517393"/>
            <a:ext cx="583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20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化學反應式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化學反應式</a:t>
            </a:r>
          </a:p>
          <a:p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600281" y="1513661"/>
            <a:ext cx="3522133" cy="5232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用箭頭區分左右兩邊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25864" r="34141" b="22758"/>
          <a:stretch/>
        </p:blipFill>
        <p:spPr>
          <a:xfrm>
            <a:off x="3742667" y="2788920"/>
            <a:ext cx="1253067" cy="1316854"/>
          </a:xfrm>
          <a:prstGeom prst="rect">
            <a:avLst/>
          </a:prstGeom>
        </p:spPr>
      </p:pic>
      <p:sp>
        <p:nvSpPr>
          <p:cNvPr id="44" name="加號 43"/>
          <p:cNvSpPr/>
          <p:nvPr/>
        </p:nvSpPr>
        <p:spPr>
          <a:xfrm>
            <a:off x="2798295" y="3921236"/>
            <a:ext cx="454571" cy="47907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4057021" y="3921236"/>
            <a:ext cx="73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</a:t>
            </a:r>
            <a:r>
              <a:rPr lang="en-US" altLang="zh-TW" sz="2800" baseline="-25000" dirty="0" smtClean="0"/>
              <a:t>2</a:t>
            </a:r>
            <a:endParaRPr lang="zh-TW" altLang="en-US" sz="2800" baseline="-25000" dirty="0"/>
          </a:p>
        </p:txBody>
      </p:sp>
      <p:sp>
        <p:nvSpPr>
          <p:cNvPr id="46" name="向右箭號 45"/>
          <p:cNvSpPr/>
          <p:nvPr/>
        </p:nvSpPr>
        <p:spPr>
          <a:xfrm>
            <a:off x="5152843" y="4096126"/>
            <a:ext cx="1113502" cy="2540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6463015" y="1953768"/>
            <a:ext cx="1116003" cy="2550003"/>
            <a:chOff x="6463015" y="1953768"/>
            <a:chExt cx="1116003" cy="2550003"/>
          </a:xfrm>
        </p:grpSpPr>
        <p:grpSp>
          <p:nvGrpSpPr>
            <p:cNvPr id="21" name="群組 20"/>
            <p:cNvGrpSpPr/>
            <p:nvPr/>
          </p:nvGrpSpPr>
          <p:grpSpPr>
            <a:xfrm>
              <a:off x="6463015" y="1953768"/>
              <a:ext cx="1116003" cy="2550003"/>
              <a:chOff x="5825468" y="2065897"/>
              <a:chExt cx="1116003" cy="2550003"/>
            </a:xfrm>
          </p:grpSpPr>
          <p:pic>
            <p:nvPicPr>
              <p:cNvPr id="23" name="內容版面配置區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08" t="-1" b="16415"/>
              <a:stretch/>
            </p:blipFill>
            <p:spPr>
              <a:xfrm>
                <a:off x="5825468" y="2065897"/>
                <a:ext cx="1116003" cy="2142358"/>
              </a:xfrm>
              <a:prstGeom prst="rect">
                <a:avLst/>
              </a:prstGeom>
            </p:spPr>
          </p:pic>
          <p:sp>
            <p:nvSpPr>
              <p:cNvPr id="25" name="文字方塊 24"/>
              <p:cNvSpPr txBox="1"/>
              <p:nvPr/>
            </p:nvSpPr>
            <p:spPr>
              <a:xfrm>
                <a:off x="5993204" y="4092680"/>
                <a:ext cx="948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2H</a:t>
                </a:r>
                <a:r>
                  <a:rPr lang="en-US" altLang="zh-TW" sz="2800" baseline="-25000" dirty="0" smtClean="0"/>
                  <a:t>2</a:t>
                </a:r>
                <a:r>
                  <a:rPr lang="en-US" altLang="zh-TW" sz="2800" dirty="0" smtClean="0"/>
                  <a:t>O</a:t>
                </a:r>
                <a:endParaRPr lang="zh-TW" altLang="en-US" sz="2800" dirty="0"/>
              </a:p>
            </p:txBody>
          </p:sp>
        </p:grpSp>
        <p:sp>
          <p:nvSpPr>
            <p:cNvPr id="22" name="文字方塊 21"/>
            <p:cNvSpPr txBox="1"/>
            <p:nvPr/>
          </p:nvSpPr>
          <p:spPr>
            <a:xfrm>
              <a:off x="6669217" y="2924459"/>
              <a:ext cx="7035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371151" y="2036881"/>
            <a:ext cx="1033789" cy="2407575"/>
            <a:chOff x="1371151" y="2036881"/>
            <a:chExt cx="1033789" cy="2407575"/>
          </a:xfrm>
        </p:grpSpPr>
        <p:sp>
          <p:nvSpPr>
            <p:cNvPr id="27" name="文字方塊 26"/>
            <p:cNvSpPr txBox="1"/>
            <p:nvPr/>
          </p:nvSpPr>
          <p:spPr>
            <a:xfrm>
              <a:off x="1456673" y="3921236"/>
              <a:ext cx="94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2H</a:t>
              </a:r>
              <a:r>
                <a:rPr lang="en-US" altLang="zh-TW" sz="2800" baseline="-25000" dirty="0" smtClean="0"/>
                <a:t>2</a:t>
              </a:r>
              <a:endParaRPr lang="zh-TW" altLang="en-US" sz="2800" baseline="-25000" dirty="0"/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1371151" y="2036881"/>
              <a:ext cx="912177" cy="1978273"/>
              <a:chOff x="1371151" y="2036881"/>
              <a:chExt cx="912177" cy="1978273"/>
            </a:xfrm>
          </p:grpSpPr>
          <p:pic>
            <p:nvPicPr>
              <p:cNvPr id="29" name="內容版面配置區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9" r="73736" b="17395"/>
              <a:stretch/>
            </p:blipFill>
            <p:spPr>
              <a:xfrm>
                <a:off x="1371151" y="2036881"/>
                <a:ext cx="912177" cy="1978273"/>
              </a:xfrm>
              <a:prstGeom prst="rect">
                <a:avLst/>
              </a:prstGeom>
            </p:spPr>
          </p:pic>
          <p:sp>
            <p:nvSpPr>
              <p:cNvPr id="30" name="文字方塊 29"/>
              <p:cNvSpPr txBox="1"/>
              <p:nvPr/>
            </p:nvSpPr>
            <p:spPr>
              <a:xfrm>
                <a:off x="1456672" y="2893877"/>
                <a:ext cx="7035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氫氣</a:t>
                </a:r>
              </a:p>
            </p:txBody>
          </p:sp>
        </p:grpSp>
      </p:grpSp>
      <p:sp>
        <p:nvSpPr>
          <p:cNvPr id="31" name="文字方塊 30"/>
          <p:cNvSpPr txBox="1"/>
          <p:nvPr/>
        </p:nvSpPr>
        <p:spPr>
          <a:xfrm>
            <a:off x="4057021" y="2517393"/>
            <a:ext cx="583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22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化學</a:t>
            </a:r>
            <a:r>
              <a:rPr lang="zh-TW" altLang="en-US" dirty="0"/>
              <a:t>反應式與化學計量</a:t>
            </a:r>
            <a:r>
              <a:rPr lang="zh-TW" altLang="en-US" dirty="0" smtClean="0">
                <a:sym typeface="Wingdings 3" pitchFamily="18" charset="2"/>
              </a:rPr>
              <a:t></a:t>
            </a:r>
            <a:r>
              <a:rPr lang="zh-TW" altLang="en-US" dirty="0">
                <a:sym typeface="Wingdings 3" pitchFamily="18" charset="2"/>
              </a:rPr>
              <a:t>化學反應式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/>
              <a:t>※</a:t>
            </a:r>
            <a:r>
              <a:rPr lang="zh-TW" altLang="en-US" dirty="0"/>
              <a:t> 課本</a:t>
            </a:r>
            <a:r>
              <a:rPr lang="en-US" altLang="zh-TW" dirty="0"/>
              <a:t>P.98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dirty="0"/>
              <a:t>化學反應式</a:t>
            </a:r>
          </a:p>
          <a:p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505872" y="1480998"/>
            <a:ext cx="5909733" cy="5232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箭頭的上下方寫入反應所需要的條件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內容版面配置區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5" t="25864" r="34141" b="22758"/>
          <a:stretch/>
        </p:blipFill>
        <p:spPr>
          <a:xfrm>
            <a:off x="3742667" y="2788920"/>
            <a:ext cx="1253067" cy="131685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152843" y="4096126"/>
            <a:ext cx="1113502" cy="2540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5152843" y="4350127"/>
            <a:ext cx="1022718" cy="316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</a:rPr>
              <a:t>△</a:t>
            </a:r>
            <a:endParaRPr lang="zh-TW" altLang="en-US" sz="1800" b="1" dirty="0"/>
          </a:p>
        </p:txBody>
      </p:sp>
      <p:sp>
        <p:nvSpPr>
          <p:cNvPr id="37" name="加號 36"/>
          <p:cNvSpPr/>
          <p:nvPr/>
        </p:nvSpPr>
        <p:spPr>
          <a:xfrm>
            <a:off x="2798295" y="3921236"/>
            <a:ext cx="454571" cy="47907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4057021" y="3921236"/>
            <a:ext cx="736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O</a:t>
            </a:r>
            <a:r>
              <a:rPr lang="en-US" altLang="zh-TW" sz="2800" baseline="-25000" dirty="0" smtClean="0"/>
              <a:t>2</a:t>
            </a:r>
            <a:endParaRPr lang="zh-TW" altLang="en-US" sz="2800" baseline="-250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463015" y="1953768"/>
            <a:ext cx="1116003" cy="2550003"/>
            <a:chOff x="6463015" y="1953768"/>
            <a:chExt cx="1116003" cy="2550003"/>
          </a:xfrm>
        </p:grpSpPr>
        <p:grpSp>
          <p:nvGrpSpPr>
            <p:cNvPr id="17" name="群組 16"/>
            <p:cNvGrpSpPr/>
            <p:nvPr/>
          </p:nvGrpSpPr>
          <p:grpSpPr>
            <a:xfrm>
              <a:off x="6463015" y="1953768"/>
              <a:ext cx="1116003" cy="2550003"/>
              <a:chOff x="5825468" y="2065897"/>
              <a:chExt cx="1116003" cy="2550003"/>
            </a:xfrm>
          </p:grpSpPr>
          <p:pic>
            <p:nvPicPr>
              <p:cNvPr id="19" name="內容版面配置區 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08" t="-1" b="16415"/>
              <a:stretch/>
            </p:blipFill>
            <p:spPr>
              <a:xfrm>
                <a:off x="5825468" y="2065897"/>
                <a:ext cx="1116003" cy="2142358"/>
              </a:xfrm>
              <a:prstGeom prst="rect">
                <a:avLst/>
              </a:prstGeom>
            </p:spPr>
          </p:pic>
          <p:sp>
            <p:nvSpPr>
              <p:cNvPr id="20" name="文字方塊 19"/>
              <p:cNvSpPr txBox="1"/>
              <p:nvPr/>
            </p:nvSpPr>
            <p:spPr>
              <a:xfrm>
                <a:off x="5993204" y="4092680"/>
                <a:ext cx="9482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2H</a:t>
                </a:r>
                <a:r>
                  <a:rPr lang="en-US" altLang="zh-TW" sz="2800" baseline="-25000" dirty="0" smtClean="0"/>
                  <a:t>2</a:t>
                </a:r>
                <a:r>
                  <a:rPr lang="en-US" altLang="zh-TW" sz="2800" dirty="0" smtClean="0"/>
                  <a:t>O</a:t>
                </a:r>
                <a:endParaRPr lang="zh-TW" altLang="en-US" sz="2800" dirty="0"/>
              </a:p>
            </p:txBody>
          </p:sp>
        </p:grpSp>
        <p:sp>
          <p:nvSpPr>
            <p:cNvPr id="18" name="文字方塊 17"/>
            <p:cNvSpPr txBox="1"/>
            <p:nvPr/>
          </p:nvSpPr>
          <p:spPr>
            <a:xfrm>
              <a:off x="6669217" y="2924459"/>
              <a:ext cx="7035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水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371151" y="2036881"/>
            <a:ext cx="1033789" cy="2407575"/>
            <a:chOff x="1371151" y="2036881"/>
            <a:chExt cx="1033789" cy="2407575"/>
          </a:xfrm>
        </p:grpSpPr>
        <p:sp>
          <p:nvSpPr>
            <p:cNvPr id="22" name="文字方塊 21"/>
            <p:cNvSpPr txBox="1"/>
            <p:nvPr/>
          </p:nvSpPr>
          <p:spPr>
            <a:xfrm>
              <a:off x="1456673" y="3921236"/>
              <a:ext cx="948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2H</a:t>
              </a:r>
              <a:r>
                <a:rPr lang="en-US" altLang="zh-TW" sz="2800" baseline="-25000" dirty="0" smtClean="0"/>
                <a:t>2</a:t>
              </a:r>
              <a:endParaRPr lang="zh-TW" altLang="en-US" sz="2800" baseline="-25000" dirty="0"/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371151" y="2036881"/>
              <a:ext cx="912177" cy="1978273"/>
              <a:chOff x="1371151" y="2036881"/>
              <a:chExt cx="912177" cy="1978273"/>
            </a:xfrm>
          </p:grpSpPr>
          <p:pic>
            <p:nvPicPr>
              <p:cNvPr id="26" name="內容版面配置區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9" r="73736" b="17395"/>
              <a:stretch/>
            </p:blipFill>
            <p:spPr>
              <a:xfrm>
                <a:off x="1371151" y="2036881"/>
                <a:ext cx="912177" cy="1978273"/>
              </a:xfrm>
              <a:prstGeom prst="rect">
                <a:avLst/>
              </a:prstGeom>
            </p:spPr>
          </p:pic>
          <p:sp>
            <p:nvSpPr>
              <p:cNvPr id="28" name="文字方塊 27"/>
              <p:cNvSpPr txBox="1"/>
              <p:nvPr/>
            </p:nvSpPr>
            <p:spPr>
              <a:xfrm>
                <a:off x="1456672" y="2893877"/>
                <a:ext cx="70359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氫氣</a:t>
                </a:r>
              </a:p>
            </p:txBody>
          </p:sp>
        </p:grpSp>
      </p:grpSp>
      <p:sp>
        <p:nvSpPr>
          <p:cNvPr id="29" name="文字方塊 28"/>
          <p:cNvSpPr txBox="1"/>
          <p:nvPr/>
        </p:nvSpPr>
        <p:spPr>
          <a:xfrm>
            <a:off x="4057021" y="2517393"/>
            <a:ext cx="5835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氧氣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968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1250</Words>
  <Application>Microsoft Office PowerPoint</Application>
  <PresentationFormat>如螢幕大小 (16:9)</PresentationFormat>
  <Paragraphs>598</Paragraphs>
  <Slides>27</Slides>
  <Notes>12</Notes>
  <HiddenSlides>2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DFHei-Lt-HKP-BF</vt:lpstr>
      <vt:lpstr>微軟正黑體</vt:lpstr>
      <vt:lpstr>新細明體</vt:lpstr>
      <vt:lpstr>Arial</vt:lpstr>
      <vt:lpstr>Calibri</vt:lpstr>
      <vt:lpstr>Calibri Light</vt:lpstr>
      <vt:lpstr>MyriadPro-Regular</vt:lpstr>
      <vt:lpstr>Wingdings</vt:lpstr>
      <vt:lpstr>Wingdings 3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4-1 化學反應式與 化學計量</dc:title>
  <dc:creator>ghostfire Wu</dc:creator>
  <cp:lastModifiedBy>L38[景柔]</cp:lastModifiedBy>
  <cp:revision>138</cp:revision>
  <dcterms:created xsi:type="dcterms:W3CDTF">2019-01-14T12:49:00Z</dcterms:created>
  <dcterms:modified xsi:type="dcterms:W3CDTF">2020-06-10T09:25:45Z</dcterms:modified>
</cp:coreProperties>
</file>